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8" r:id="rId6"/>
    <p:sldMasterId id="2147483702" r:id="rId7"/>
    <p:sldMasterId id="2147483717" r:id="rId8"/>
    <p:sldMasterId id="2147483730" r:id="rId9"/>
    <p:sldMasterId id="2147483747" r:id="rId10"/>
  </p:sldMasterIdLst>
  <p:notesMasterIdLst>
    <p:notesMasterId r:id="rId57"/>
  </p:notesMasterIdLst>
  <p:sldIdLst>
    <p:sldId id="635" r:id="rId11"/>
    <p:sldId id="1033" r:id="rId12"/>
    <p:sldId id="1540" r:id="rId13"/>
    <p:sldId id="1352" r:id="rId14"/>
    <p:sldId id="1314" r:id="rId15"/>
    <p:sldId id="1186" r:id="rId16"/>
    <p:sldId id="1501" r:id="rId17"/>
    <p:sldId id="2905" r:id="rId18"/>
    <p:sldId id="1449" r:id="rId19"/>
    <p:sldId id="1532" r:id="rId20"/>
    <p:sldId id="1452" r:id="rId21"/>
    <p:sldId id="1534" r:id="rId22"/>
    <p:sldId id="1520" r:id="rId23"/>
    <p:sldId id="1541" r:id="rId24"/>
    <p:sldId id="2900" r:id="rId25"/>
    <p:sldId id="1414" r:id="rId26"/>
    <p:sldId id="2907" r:id="rId27"/>
    <p:sldId id="1525" r:id="rId28"/>
    <p:sldId id="1468" r:id="rId29"/>
    <p:sldId id="1527" r:id="rId30"/>
    <p:sldId id="1529" r:id="rId31"/>
    <p:sldId id="1260" r:id="rId32"/>
    <p:sldId id="1531" r:id="rId33"/>
    <p:sldId id="1499" r:id="rId34"/>
    <p:sldId id="1502" r:id="rId35"/>
    <p:sldId id="1455" r:id="rId36"/>
    <p:sldId id="1503" r:id="rId37"/>
    <p:sldId id="1494" r:id="rId38"/>
    <p:sldId id="1516" r:id="rId39"/>
    <p:sldId id="2908" r:id="rId40"/>
    <p:sldId id="1515" r:id="rId41"/>
    <p:sldId id="1511" r:id="rId42"/>
    <p:sldId id="1536" r:id="rId43"/>
    <p:sldId id="2906" r:id="rId44"/>
    <p:sldId id="1538" r:id="rId45"/>
    <p:sldId id="2909" r:id="rId46"/>
    <p:sldId id="1437" r:id="rId47"/>
    <p:sldId id="1341" r:id="rId48"/>
    <p:sldId id="1458" r:id="rId49"/>
    <p:sldId id="1302" r:id="rId50"/>
    <p:sldId id="1459" r:id="rId51"/>
    <p:sldId id="2903" r:id="rId52"/>
    <p:sldId id="1465" r:id="rId53"/>
    <p:sldId id="1337" r:id="rId54"/>
    <p:sldId id="1343" r:id="rId55"/>
    <p:sldId id="147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J West" initials="RJ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70C0"/>
    <a:srgbClr val="246F90"/>
    <a:srgbClr val="ED8513"/>
    <a:srgbClr val="EF904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707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44E3-CE88-4802-A329-450833CC9E9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8090-1AA4-4E74-9D93-DF1C7090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CAA44-ABB9-415B-AE3B-C21AD0A1E8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0338" y="509588"/>
            <a:ext cx="4532312" cy="25495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4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89CAA44-ABB9-415B-AE3B-C21AD0A1E86A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0338" y="509588"/>
            <a:ext cx="4532312" cy="25495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9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48090-1AA4-4E74-9D93-DF1C7090E6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03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48090-1AA4-4E74-9D93-DF1C7090E6D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3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4A78-EAD9-40B7-8500-A7BE38B9E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2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8" y="908050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7" y="908050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8DA5-7CA0-4859-894C-C4AC1E962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0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7" y="2708276"/>
            <a:ext cx="11319933" cy="3457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479B-47FF-4FB8-973B-C8E1EE643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3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6A52-C9B1-4931-A3FE-C35524569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3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4EF3-AE43-4F54-9E48-C8AB9E205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0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B1CD-02CF-498E-964E-A7A6AC1F5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4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BD30-5E7F-4D0B-B36D-AD94395CD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1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A0EC-DB05-411C-BF76-DB66E6FCE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8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6A52-C9B1-4931-A3FE-C35524569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03FE-741B-4C6D-8B7C-402356080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5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9123-A69E-4A8F-9464-471FF4E29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66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F00F-B743-4AEF-B5B1-1ED1F74B4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26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4A78-EAD9-40B7-8500-A7BE38B9E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7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8" y="908050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7" y="908050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8DA5-7CA0-4859-894C-C4AC1E962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1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7" y="2708276"/>
            <a:ext cx="11319933" cy="3457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03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479B-47FF-4FB8-973B-C8E1EE643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15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6A52-C9B1-4931-A3FE-C35524569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64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4EF3-AE43-4F54-9E48-C8AB9E205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7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4EF3-AE43-4F54-9E48-C8AB9E205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3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B1CD-02CF-498E-964E-A7A6AC1F5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86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BD30-5E7F-4D0B-B36D-AD94395CD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09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A0EC-DB05-411C-BF76-DB66E6FCE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9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03FE-741B-4C6D-8B7C-402356080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84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9123-A69E-4A8F-9464-471FF4E29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8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F00F-B743-4AEF-B5B1-1ED1F74B4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63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4A78-EAD9-40B7-8500-A7BE38B9E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02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8" y="908050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7" y="908050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8DA5-7CA0-4859-894C-C4AC1E962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7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7" y="2708276"/>
            <a:ext cx="11319933" cy="3457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98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479B-47FF-4FB8-973B-C8E1EE643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3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B1CD-02CF-498E-964E-A7A6AC1F5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71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Theories and Techniques of Behaviour Change</a:t>
            </a:r>
          </a:p>
        </p:txBody>
      </p:sp>
    </p:spTree>
    <p:extLst>
      <p:ext uri="{BB962C8B-B14F-4D97-AF65-F5344CB8AC3E}">
        <p14:creationId xmlns:p14="http://schemas.microsoft.com/office/powerpoint/2010/main" val="1170946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5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6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19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34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8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87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50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0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BD30-5E7F-4D0B-B36D-AD94395CD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4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8" y="908050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7" y="908050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2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7" y="2708276"/>
            <a:ext cx="11319933" cy="34575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0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1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01834" y="2708275"/>
            <a:ext cx="5558367" cy="165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1834" y="4513264"/>
            <a:ext cx="5558367" cy="1652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23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2790941"/>
            <a:ext cx="12192000" cy="2330066"/>
          </a:xfrm>
          <a:prstGeom prst="rect">
            <a:avLst/>
          </a:prstGeom>
          <a:solidFill>
            <a:srgbClr val="003E6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52" y="2941918"/>
            <a:ext cx="11619771" cy="2025744"/>
          </a:xfrm>
          <a:noFill/>
        </p:spPr>
        <p:txBody>
          <a:bodyPr/>
          <a:lstStyle/>
          <a:p>
            <a:r>
              <a:rPr lang="en-GB" noProof="0" dirty="0"/>
              <a:t>Click</a:t>
            </a:r>
            <a:r>
              <a:rPr lang="en-GB" dirty="0"/>
              <a:t>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52" y="5270095"/>
            <a:ext cx="11619771" cy="1277741"/>
          </a:xfrm>
        </p:spPr>
        <p:txBody>
          <a:bodyPr lIns="252000" rIns="252000"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1" name="Picture 10" descr="ibm-logo-transparent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67" y="1082542"/>
            <a:ext cx="2241061" cy="6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3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31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84671"/>
            <a:ext cx="12192000" cy="3508375"/>
          </a:xfrm>
          <a:prstGeom prst="rect">
            <a:avLst/>
          </a:prstGeom>
          <a:solidFill>
            <a:srgbClr val="003E6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252000" rIns="252000"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64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954" y="1636603"/>
            <a:ext cx="5702447" cy="4692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36603"/>
            <a:ext cx="5702447" cy="4692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24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54" y="1644595"/>
            <a:ext cx="5704564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954" y="2284357"/>
            <a:ext cx="5704564" cy="4044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44595"/>
            <a:ext cx="5706680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284357"/>
            <a:ext cx="5706680" cy="4044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3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A0EC-DB05-411C-BF76-DB66E6FCE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41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1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56" y="306552"/>
            <a:ext cx="432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06553"/>
            <a:ext cx="7144991" cy="60223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955" y="1468603"/>
            <a:ext cx="4328731" cy="48602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Spring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Patent &gt; “Decision </a:t>
            </a:r>
            <a:r>
              <a:rPr lang="en-US" dirty="0" err="1">
                <a:solidFill>
                  <a:srgbClr val="FFFFFF">
                    <a:lumMod val="65000"/>
                  </a:srgbClr>
                </a:solidFill>
              </a:rPr>
              <a:t>Gisting</a:t>
            </a:r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2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727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6552"/>
            <a:ext cx="7315200" cy="4577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2400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Spring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Patent &gt; “Decision </a:t>
            </a:r>
            <a:r>
              <a:rPr lang="en-US" dirty="0" err="1">
                <a:solidFill>
                  <a:srgbClr val="FFFFFF">
                    <a:lumMod val="65000"/>
                  </a:srgbClr>
                </a:solidFill>
              </a:rPr>
              <a:t>Gisting</a:t>
            </a:r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20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Patent &gt; “Decision </a:t>
            </a:r>
            <a:r>
              <a:rPr lang="en-US" dirty="0" err="1">
                <a:solidFill>
                  <a:srgbClr val="FFFFFF">
                    <a:lumMod val="65000"/>
                  </a:srgbClr>
                </a:solidFill>
              </a:rPr>
              <a:t>Gisting</a:t>
            </a:r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65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8524" y="306554"/>
            <a:ext cx="2743200" cy="604344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954" y="306553"/>
            <a:ext cx="8774969" cy="604344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Patent &gt; “Decision </a:t>
            </a:r>
            <a:r>
              <a:rPr lang="en-US" dirty="0" err="1">
                <a:solidFill>
                  <a:srgbClr val="FFFFFF">
                    <a:lumMod val="65000"/>
                  </a:srgbClr>
                </a:solidFill>
              </a:rPr>
              <a:t>Gisting</a:t>
            </a:r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6F3E-5BC9-A246-AD43-2173CF1ED36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43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2524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80" y="1364777"/>
            <a:ext cx="10963701" cy="985127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84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2060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24744"/>
            <a:ext cx="10515600" cy="8186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776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60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E28-4E9C-4BC6-A8E9-3BD9AB3681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4BB-E907-460F-89C5-1201BD8904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52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7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6A52-C9B1-4931-A3FE-C35524569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2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03FE-741B-4C6D-8B7C-402356080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34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4EF3-AE43-4F54-9E48-C8AB9E205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634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B1CD-02CF-498E-964E-A7A6AC1F5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9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BD30-5E7F-4D0B-B36D-AD94395C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58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A0EC-DB05-411C-BF76-DB66E6FCE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71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03FE-741B-4C6D-8B7C-402356080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5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9123-A69E-4A8F-9464-471FF4E29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5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F00F-B743-4AEF-B5B1-1ED1F74B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21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4A78-EAD9-40B7-8500-A7BE38B9E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16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8" y="908050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7" y="908050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8DA5-7CA0-4859-894C-C4AC1E962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02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7" y="2708276"/>
            <a:ext cx="11319933" cy="3457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8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9123-A69E-4A8F-9464-471FF4E29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841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479B-47FF-4FB8-973B-C8E1EE643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F00F-B743-4AEF-B5B1-1ED1F74B4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1993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1993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00CF1-58CA-45B2-87C1-5274ACB2EF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1"/>
            <a:ext cx="12192000" cy="62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6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1993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1993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00CF1-58CA-45B2-87C1-5274ACB2EF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8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1993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1993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00CF1-58CA-45B2-87C1-5274ACB2EF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9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1993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1993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A299ACD6-BAD3-4149-9168-589BCBCFB50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6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6552"/>
            <a:ext cx="12192000" cy="1111086"/>
          </a:xfrm>
          <a:prstGeom prst="rect">
            <a:avLst/>
          </a:prstGeom>
          <a:solidFill>
            <a:srgbClr val="003E69">
              <a:alpha val="80000"/>
            </a:srgbClr>
          </a:solidFill>
        </p:spPr>
        <p:txBody>
          <a:bodyPr vert="horz" lIns="252000" tIns="45720" rIns="25200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53" y="1636603"/>
            <a:ext cx="11619771" cy="4692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1953" y="6547836"/>
            <a:ext cx="2844800" cy="310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defRPr>
            </a:lvl1pPr>
          </a:lstStyle>
          <a:p>
            <a:pPr defTabSz="457200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2017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9885" y="6547836"/>
            <a:ext cx="5663908" cy="310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defRPr>
            </a:lvl1pPr>
          </a:lstStyle>
          <a:p>
            <a:pPr defTabSz="457200"/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6924" y="6547836"/>
            <a:ext cx="2844800" cy="310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defRPr>
            </a:lvl1pPr>
          </a:lstStyle>
          <a:p>
            <a:pPr defTabSz="457200"/>
            <a:fld id="{22186F3E-5BC9-A246-AD43-2173CF1ED36B}" type="slidenum">
              <a:rPr lang="en-GB" smtClean="0">
                <a:solidFill>
                  <a:srgbClr val="FFFFFF">
                    <a:lumMod val="65000"/>
                  </a:srgbClr>
                </a:solidFill>
              </a:rPr>
              <a:pPr defTabSz="457200"/>
              <a:t>‹#›</a:t>
            </a:fld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6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1" name="Picture 10" descr="Screen Shot 2016-01-28 at 21.09.06.png"/>
          <p:cNvPicPr>
            <a:picLocks noChangeAspect="1"/>
          </p:cNvPicPr>
          <p:nvPr userDrawn="1"/>
        </p:nvPicPr>
        <p:blipFill>
          <a:blip r:embed="rId1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287" y="26467"/>
            <a:ext cx="782437" cy="2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3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D4E28-4E9C-4BC6-A8E9-3BD9AB3681C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08/06/2022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30786-D9DC-488D-9297-3008BF209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8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6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1993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1993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D600CF1-58CA-45B2-87C1-5274ACB2E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8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4.xml"/><Relationship Id="rId5" Type="http://schemas.openxmlformats.org/officeDocument/2006/relationships/hyperlink" Target="https://osf.io/gfs9x/" TargetMode="External"/><Relationship Id="rId4" Type="http://schemas.openxmlformats.org/officeDocument/2006/relationships/hyperlink" Target="http://epr.hpru.nihr.ac.uk/our-research/research-themes/response/corsair-stud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7.png"/><Relationship Id="rId4" Type="http://schemas.openxmlformats.org/officeDocument/2006/relationships/hyperlink" Target="https://www.bmj.com/content/bmj/372/bmj.n608.full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hyperlink" Target="https://www.qeios.com/read/WW04E6.2" TargetMode="Externa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ucl.ac.uk/behaviour-change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assets.publishing.service.gov.uk/government/uploads/system/uploads/attachment_data/file/933328/UFG_National_Guide_v04.00__1___1_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7.png"/><Relationship Id="rId4" Type="http://schemas.openxmlformats.org/officeDocument/2006/relationships/hyperlink" Target="https://www.bmj.com/content/bmj/372/bmj.n608.ful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8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9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1alOEjDVA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behavioralscientist.org/why-a-group-of-behavioural-scientists-penned-an-open-letter-to-the-uk-government-questioning-its-coronavirus-response-covid-19-social-distancing/" TargetMode="Externa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pi-b-sustaining-behaviours-to-reduce-sars-cov-2-transmission-30-april-2021/spi-b-sustaining-behaviours-to-reduce-sars-cov-2-transmission-22-april-2021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www.bmj.com/content/376/bmj.o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sage.org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.michie@ucl.ac.uk" TargetMode="Externa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2055" y="2419953"/>
            <a:ext cx="10875112" cy="1457390"/>
          </a:xfrm>
          <a:ln w="25400"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solidFill>
                  <a:srgbClr val="1F497D"/>
                </a:solidFill>
                <a:latin typeface="Arial Unicode MS" panose="020B0604020202020204" pitchFamily="34" charset="-128"/>
              </a:rPr>
              <a:t>Applying Behavioural Science to Combating Pandemics</a:t>
            </a:r>
            <a:endParaRPr lang="en-US" sz="3200" b="0" dirty="0">
              <a:ln w="19050">
                <a:solidFill>
                  <a:srgbClr val="00A7BA"/>
                </a:solidFill>
              </a:ln>
              <a:solidFill>
                <a:srgbClr val="002C5C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49284" y="4120541"/>
            <a:ext cx="8693431" cy="1718049"/>
          </a:xfrm>
          <a:prstGeom prst="rect">
            <a:avLst/>
          </a:prstGeom>
          <a:solidFill>
            <a:srgbClr val="FFFFFF"/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Susan Michie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Professor of Health Psychology,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ln w="0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University College London, UK</a:t>
            </a:r>
            <a:endParaRPr kumimoji="0" lang="en-US" sz="2800" b="0" i="0" u="none" strike="noStrike" kern="1200" cap="none" spc="0" normalizeH="0" baseline="0" noProof="0" dirty="0">
              <a:ln w="0"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366" y="5897804"/>
            <a:ext cx="451291" cy="4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01625" y="5897804"/>
            <a:ext cx="2419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+mn-lt"/>
              </a:rPr>
              <a:t>@</a:t>
            </a:r>
            <a:r>
              <a:rPr lang="en-GB" altLang="en-US" sz="2400" b="1" dirty="0" err="1">
                <a:solidFill>
                  <a:srgbClr val="0070C0"/>
                </a:solidFill>
                <a:latin typeface="+mn-lt"/>
              </a:rPr>
              <a:t>SusanMichie</a:t>
            </a:r>
            <a:endParaRPr lang="en-GB" altLang="en-US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231291"/>
            <a:ext cx="1890771" cy="1890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675" y="6081788"/>
            <a:ext cx="309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University of Oxford,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0513C-63B9-4562-B4E9-5CA7BED54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404" y="205698"/>
            <a:ext cx="2961973" cy="1971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308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091A8-DE83-4C81-8213-544D21501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40" y="34409"/>
            <a:ext cx="5457190" cy="67891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5CCA6F-6B84-4E38-81E7-14D1518C85D6}"/>
              </a:ext>
            </a:extLst>
          </p:cNvPr>
          <p:cNvSpPr/>
          <p:nvPr/>
        </p:nvSpPr>
        <p:spPr>
          <a:xfrm>
            <a:off x="1469390" y="5621020"/>
            <a:ext cx="5029200" cy="5791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7C25C7-E7FB-4385-B129-2121541A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1123474"/>
            <a:ext cx="4572635" cy="818610"/>
          </a:xfrm>
        </p:spPr>
        <p:txBody>
          <a:bodyPr>
            <a:normAutofit/>
          </a:bodyPr>
          <a:lstStyle/>
          <a:p>
            <a:r>
              <a:rPr lang="en-US" dirty="0"/>
              <a:t>Test, Trace &amp; Isolate</a:t>
            </a:r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48A075-D251-42D9-8460-D1FA975D2C62}"/>
              </a:ext>
            </a:extLst>
          </p:cNvPr>
          <p:cNvSpPr/>
          <p:nvPr/>
        </p:nvSpPr>
        <p:spPr>
          <a:xfrm>
            <a:off x="298450" y="5624830"/>
            <a:ext cx="815340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EBE4EE-2578-4CCB-BB59-FFA678B0CDEC}"/>
              </a:ext>
            </a:extLst>
          </p:cNvPr>
          <p:cNvSpPr/>
          <p:nvPr/>
        </p:nvSpPr>
        <p:spPr>
          <a:xfrm>
            <a:off x="7439342" y="2134195"/>
            <a:ext cx="43243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UK estimate of % symptomatic people required to isolate to effectively reduce transmission: </a:t>
            </a:r>
            <a:r>
              <a:rPr lang="en-US" sz="2800" b="1" dirty="0">
                <a:solidFill>
                  <a:srgbClr val="FF0000"/>
                </a:solidFill>
              </a:rPr>
              <a:t>80%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GB" sz="2400" i="1" dirty="0"/>
              <a:t>What happened?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Corsair Study: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UK nationally representative population survey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2000/week since March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BDE1F-32F6-4D22-B9C1-272543E508C6}"/>
              </a:ext>
            </a:extLst>
          </p:cNvPr>
          <p:cNvSpPr txBox="1"/>
          <p:nvPr/>
        </p:nvSpPr>
        <p:spPr>
          <a:xfrm>
            <a:off x="6922703" y="5636797"/>
            <a:ext cx="5203901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4"/>
              </a:rPr>
              <a:t>http://epr.hpru.nihr.ac.uk/our-research/research-themes/response/corsair-study</a:t>
            </a:r>
            <a:endParaRPr lang="en-GB" dirty="0"/>
          </a:p>
          <a:p>
            <a:r>
              <a:rPr lang="en-GB" dirty="0">
                <a:hlinkClick r:id="rId5"/>
              </a:rPr>
              <a:t>https://osf.io/gfs9x/</a:t>
            </a:r>
            <a:r>
              <a:rPr lang="en-GB" dirty="0"/>
              <a:t>; 15 papers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1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EEDF-AE4E-4103-A83D-747B568D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24744"/>
            <a:ext cx="9704496" cy="818610"/>
          </a:xfrm>
        </p:spPr>
        <p:txBody>
          <a:bodyPr>
            <a:normAutofit/>
          </a:bodyPr>
          <a:lstStyle/>
          <a:p>
            <a:r>
              <a:rPr lang="en-GB" sz="2800" dirty="0"/>
              <a:t>Problems: getting tested, giving contacts, self-isolating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CF708-80FE-40DD-9307-C1CDEFC5F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577" y="2137714"/>
            <a:ext cx="7486029" cy="1732016"/>
          </a:xfrm>
          <a:prstGeom prst="rect">
            <a:avLst/>
          </a:prstGeom>
        </p:spPr>
      </p:pic>
      <p:pic>
        <p:nvPicPr>
          <p:cNvPr id="1026" name="Picture 2" descr="'I blew the whistle on the government's disability ...">
            <a:extLst>
              <a:ext uri="{FF2B5EF4-FFF2-40B4-BE49-F238E27FC236}">
                <a16:creationId xmlns:a16="http://schemas.microsoft.com/office/drawing/2014/main" id="{B46F8880-5F9F-4F4B-AD39-F5D7C4D1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628"/>
            <a:ext cx="1168766" cy="6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57135-A78A-4AAA-9B9A-5AC76FDAC4F0}"/>
              </a:ext>
            </a:extLst>
          </p:cNvPr>
          <p:cNvSpPr txBox="1"/>
          <p:nvPr/>
        </p:nvSpPr>
        <p:spPr>
          <a:xfrm>
            <a:off x="1666606" y="3954973"/>
            <a:ext cx="565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https://www.bmj.com/content/bmj/372/bmj.n608.full.pdf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3D25A6-2E5F-4058-B96E-7D4E25DD4759}"/>
              </a:ext>
            </a:extLst>
          </p:cNvPr>
          <p:cNvSpPr/>
          <p:nvPr/>
        </p:nvSpPr>
        <p:spPr>
          <a:xfrm>
            <a:off x="86265" y="4409548"/>
            <a:ext cx="877306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53 880 symptomatic people, </a:t>
            </a:r>
            <a:r>
              <a:rPr lang="en-US" dirty="0">
                <a:solidFill>
                  <a:prstClr val="black"/>
                </a:solidFill>
              </a:rPr>
              <a:t>March 2020- Jan 2021:</a:t>
            </a: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700" b="1" dirty="0">
                <a:solidFill>
                  <a:prstClr val="black"/>
                </a:solidFill>
              </a:rPr>
              <a:t>% isolating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&lt;50%</a:t>
            </a:r>
          </a:p>
          <a:p>
            <a:pPr algn="ctr">
              <a:defRPr/>
            </a:pPr>
            <a:r>
              <a:rPr lang="en-GB" sz="2800" b="1" dirty="0"/>
              <a:t>% requesting test:</a:t>
            </a:r>
            <a:r>
              <a:rPr lang="en-GB" sz="2800" b="1" dirty="0">
                <a:solidFill>
                  <a:srgbClr val="FF0000"/>
                </a:solidFill>
              </a:rPr>
              <a:t> &lt;30%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171E7-1755-4E3D-9B5C-175999324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956" y="2276628"/>
            <a:ext cx="2972445" cy="297244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85E38B-5C87-4DC5-A78C-EC542D50B0A0}"/>
              </a:ext>
            </a:extLst>
          </p:cNvPr>
          <p:cNvSpPr/>
          <p:nvPr/>
        </p:nvSpPr>
        <p:spPr>
          <a:xfrm>
            <a:off x="2595928" y="5147915"/>
            <a:ext cx="3800475" cy="94432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572E-38A6-4B10-A892-5ABE9CB8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Why? How to tackle the low level of self-isolation?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AFC2-A458-4E0B-A791-F5720E752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Often the assumption is that the problem is one of motivation -</a:t>
            </a:r>
          </a:p>
          <a:p>
            <a:pPr marL="0" indent="0">
              <a:buNone/>
            </a:pPr>
            <a:r>
              <a:rPr lang="en-GB" sz="2800" i="1" dirty="0"/>
              <a:t>Is this the case?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5EC36BCE-8CF7-4E1A-8CB0-ADAA2080E568}"/>
              </a:ext>
            </a:extLst>
          </p:cNvPr>
          <p:cNvSpPr/>
          <p:nvPr/>
        </p:nvSpPr>
        <p:spPr>
          <a:xfrm>
            <a:off x="3793756" y="3146399"/>
            <a:ext cx="3896115" cy="2436873"/>
          </a:xfrm>
          <a:prstGeom prst="cloudCallout">
            <a:avLst>
              <a:gd name="adj1" fmla="val -78109"/>
              <a:gd name="adj2" fmla="val 496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161DB-0F17-433D-87B7-1DB4385DACF1}"/>
              </a:ext>
            </a:extLst>
          </p:cNvPr>
          <p:cNvSpPr txBox="1"/>
          <p:nvPr/>
        </p:nvSpPr>
        <p:spPr>
          <a:xfrm>
            <a:off x="4283297" y="3697223"/>
            <a:ext cx="3263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3600" kern="0" dirty="0">
                <a:solidFill>
                  <a:srgbClr val="000000"/>
                </a:solidFill>
                <a:latin typeface="Arial"/>
                <a:cs typeface="+mn-cs"/>
              </a:rPr>
              <a:t>Need a model of behaviour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8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ChangeArrowheads="1"/>
          </p:cNvSpPr>
          <p:nvPr/>
        </p:nvSpPr>
        <p:spPr bwMode="auto">
          <a:xfrm>
            <a:off x="1398587" y="1765301"/>
            <a:ext cx="8785225" cy="4897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514521" y="343695"/>
            <a:ext cx="1020347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35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The COM-B model: Behaviour occurs as an interaction between three necessary conditions</a:t>
            </a:r>
          </a:p>
        </p:txBody>
      </p:sp>
      <p:pic>
        <p:nvPicPr>
          <p:cNvPr id="3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400" y="2063751"/>
            <a:ext cx="26368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038" y="3963988"/>
            <a:ext cx="2635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038" y="5859464"/>
            <a:ext cx="26352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 descr="F:\My UCL Documents\publications\Behaviour change wheel\Images\COMB\behaviou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4021138"/>
            <a:ext cx="24495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F:\My UCL Documents\publications\Behaviour change wheel\Images\COMB\left-dia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6" y="2478089"/>
            <a:ext cx="20748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6" descr="F:\My UCL Documents\publications\Behaviour change wheel\Images\COMB\left-righ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9" y="4259264"/>
            <a:ext cx="2378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7" descr="F:\My UCL Documents\publications\Behaviour change wheel\Images\COMB\right-diag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6" y="4679950"/>
            <a:ext cx="20748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:\My UCL Documents\publications\Behaviour change wheel\Images\COMB\down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738" y="2965451"/>
            <a:ext cx="341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:\My UCL Documents\publications\Behaviour change wheel\Images\COMB\up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739" y="4762501"/>
            <a:ext cx="357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519739" y="1846264"/>
            <a:ext cx="3455987" cy="649287"/>
          </a:xfrm>
          <a:prstGeom prst="wedgeRoundRectCallout">
            <a:avLst>
              <a:gd name="adj1" fmla="val -85593"/>
              <a:gd name="adj2" fmla="val 59037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Psychological or physical ability to enact the behaviour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494339" y="3294064"/>
            <a:ext cx="4346575" cy="649287"/>
          </a:xfrm>
          <a:prstGeom prst="wedgeRoundRectCallout">
            <a:avLst>
              <a:gd name="adj1" fmla="val -76782"/>
              <a:gd name="adj2" fmla="val 69162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Reflective and automatic mechanisms that activate or inhibit behaviour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492750" y="4959350"/>
            <a:ext cx="3771900" cy="642938"/>
          </a:xfrm>
          <a:prstGeom prst="wedgeRoundRectCallout">
            <a:avLst>
              <a:gd name="adj1" fmla="val -77486"/>
              <a:gd name="adj2" fmla="val 11546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Physical and social environment that enables the behaviour</a:t>
            </a:r>
          </a:p>
        </p:txBody>
      </p:sp>
      <p:sp>
        <p:nvSpPr>
          <p:cNvPr id="32784" name="Rectangle 4"/>
          <p:cNvSpPr>
            <a:spLocks noChangeArrowheads="1"/>
          </p:cNvSpPr>
          <p:nvPr/>
        </p:nvSpPr>
        <p:spPr bwMode="auto">
          <a:xfrm>
            <a:off x="7667626" y="6012882"/>
            <a:ext cx="4279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Michie et al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(2011)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</a:t>
            </a:r>
            <a:r>
              <a:rPr kumimoji="0" lang="en-GB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Implementation Science; </a:t>
            </a:r>
            <a:r>
              <a:rPr lang="en-GB" dirty="0">
                <a:hlinkClick r:id="rId12"/>
              </a:rPr>
              <a:t>https://www.qeios.com/read/WW04E6.2</a:t>
            </a:r>
            <a:r>
              <a:rPr lang="en-GB" dirty="0"/>
              <a:t>  </a:t>
            </a:r>
            <a:endParaRPr kumimoji="0" lang="en-GB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4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9391-212E-4669-B2B3-064A61C0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24744"/>
            <a:ext cx="11162456" cy="818610"/>
          </a:xfrm>
        </p:spPr>
        <p:txBody>
          <a:bodyPr>
            <a:normAutofit/>
          </a:bodyPr>
          <a:lstStyle/>
          <a:p>
            <a:r>
              <a:rPr lang="en-GB" dirty="0"/>
              <a:t>Effective policy requires understanding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29A3-B882-42E8-B4AB-6EA9620E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547" y="2813111"/>
            <a:ext cx="7193901" cy="1469640"/>
          </a:xfrm>
          <a:ln w="254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Without a correct ‘behavioural diagnosis’, an intervention or policy is unlikely to be effective</a:t>
            </a:r>
          </a:p>
        </p:txBody>
      </p:sp>
    </p:spTree>
    <p:extLst>
      <p:ext uri="{BB962C8B-B14F-4D97-AF65-F5344CB8AC3E}">
        <p14:creationId xmlns:p14="http://schemas.microsoft.com/office/powerpoint/2010/main" val="330441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24744"/>
            <a:ext cx="11849860" cy="818610"/>
          </a:xfrm>
        </p:spPr>
        <p:txBody>
          <a:bodyPr>
            <a:normAutofit fontScale="90000"/>
          </a:bodyPr>
          <a:lstStyle/>
          <a:p>
            <a:r>
              <a:rPr lang="en-GB" dirty="0"/>
              <a:t>Behaviour Change Wheel: </a:t>
            </a:r>
            <a:r>
              <a:rPr lang="en-GB" sz="3100" dirty="0"/>
              <a:t>a framework for designing interventions</a:t>
            </a:r>
            <a:endParaRPr lang="en-GB" dirty="0"/>
          </a:p>
        </p:txBody>
      </p:sp>
      <p:pic>
        <p:nvPicPr>
          <p:cNvPr id="4" name="Picture 35" descr="bcw-split-v2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9149" y="1875018"/>
            <a:ext cx="6857828" cy="49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A321DA-AEC6-4968-9B8D-D938D243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3" y="2296848"/>
            <a:ext cx="25043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C5D02-240B-4823-A1D5-3BBA6055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149" y="1982399"/>
            <a:ext cx="2393432" cy="2418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1290B-92A3-4594-8C16-F42877ACDA33}"/>
              </a:ext>
            </a:extLst>
          </p:cNvPr>
          <p:cNvSpPr txBox="1"/>
          <p:nvPr/>
        </p:nvSpPr>
        <p:spPr>
          <a:xfrm>
            <a:off x="752683" y="4989291"/>
            <a:ext cx="3819317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Applied work can be helpful to Universities! </a:t>
            </a:r>
          </a:p>
          <a:p>
            <a:r>
              <a:rPr lang="en-GB" sz="2000" dirty="0"/>
              <a:t>4* 2022 REF Impact Case</a:t>
            </a:r>
          </a:p>
        </p:txBody>
      </p:sp>
    </p:spTree>
    <p:extLst>
      <p:ext uri="{BB962C8B-B14F-4D97-AF65-F5344CB8AC3E}">
        <p14:creationId xmlns:p14="http://schemas.microsoft.com/office/powerpoint/2010/main" val="5860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24744"/>
            <a:ext cx="11600606" cy="818610"/>
          </a:xfrm>
        </p:spPr>
        <p:txBody>
          <a:bodyPr>
            <a:normAutofit/>
          </a:bodyPr>
          <a:lstStyle/>
          <a:p>
            <a:r>
              <a:rPr lang="en-GB" dirty="0"/>
              <a:t>COM-B and the Behaviour Change Wheel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6432" y="1943608"/>
            <a:ext cx="50059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Brief guide available on Centre for Behaviour Change website</a:t>
            </a:r>
          </a:p>
          <a:p>
            <a:pPr algn="ctr"/>
            <a:r>
              <a:rPr lang="en-US" dirty="0">
                <a:latin typeface="Arial" charset="0"/>
                <a:ea typeface="ＭＳ Ｐゴシック" charset="-128"/>
                <a:hlinkClick r:id="rId2"/>
              </a:rPr>
              <a:t>www.ucl.ac.uk/behaviour-change</a:t>
            </a:r>
            <a:r>
              <a:rPr lang="en-US" dirty="0">
                <a:latin typeface="Arial" charset="0"/>
                <a:ea typeface="ＭＳ Ｐゴシック" charset="-128"/>
              </a:rPr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51" y="3222771"/>
            <a:ext cx="4099421" cy="3423369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30386" y="4600703"/>
            <a:ext cx="3943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https://assets.publishing.service.gov.uk/government/uploads/system/uploads/attachment_data/file/933328/UFG_National_Guide_v04.00__1___1_.pdf</a:t>
            </a:r>
            <a:r>
              <a:rPr lang="en-GB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8F99C-D875-4879-A224-0D6D882E9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2084422"/>
            <a:ext cx="4536955" cy="283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544" y="3906382"/>
            <a:ext cx="2215716" cy="27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6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EEDF-AE4E-4103-A83D-747B568D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24744"/>
            <a:ext cx="10445554" cy="818610"/>
          </a:xfrm>
        </p:spPr>
        <p:txBody>
          <a:bodyPr>
            <a:normAutofit/>
          </a:bodyPr>
          <a:lstStyle/>
          <a:p>
            <a:r>
              <a:rPr lang="en-GB" sz="3200" dirty="0"/>
              <a:t>Back to the problem: minority self-isolating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CF708-80FE-40DD-9307-C1CDEFC5F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577" y="2137714"/>
            <a:ext cx="7486029" cy="1732016"/>
          </a:xfrm>
          <a:prstGeom prst="rect">
            <a:avLst/>
          </a:prstGeom>
        </p:spPr>
      </p:pic>
      <p:pic>
        <p:nvPicPr>
          <p:cNvPr id="1026" name="Picture 2" descr="'I blew the whistle on the government's disability ...">
            <a:extLst>
              <a:ext uri="{FF2B5EF4-FFF2-40B4-BE49-F238E27FC236}">
                <a16:creationId xmlns:a16="http://schemas.microsoft.com/office/drawing/2014/main" id="{B46F8880-5F9F-4F4B-AD39-F5D7C4D1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628"/>
            <a:ext cx="1168766" cy="6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57135-A78A-4AAA-9B9A-5AC76FDAC4F0}"/>
              </a:ext>
            </a:extLst>
          </p:cNvPr>
          <p:cNvSpPr txBox="1"/>
          <p:nvPr/>
        </p:nvSpPr>
        <p:spPr>
          <a:xfrm>
            <a:off x="1666606" y="3954973"/>
            <a:ext cx="565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https://www.bmj.com/content/bmj/372/bmj.n608.full.pdf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3D25A6-2E5F-4058-B96E-7D4E25DD4759}"/>
              </a:ext>
            </a:extLst>
          </p:cNvPr>
          <p:cNvSpPr/>
          <p:nvPr/>
        </p:nvSpPr>
        <p:spPr>
          <a:xfrm>
            <a:off x="86265" y="4409548"/>
            <a:ext cx="877306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53 880 symptomatic people, </a:t>
            </a:r>
            <a:r>
              <a:rPr lang="en-US" dirty="0">
                <a:solidFill>
                  <a:prstClr val="black"/>
                </a:solidFill>
              </a:rPr>
              <a:t>March 2020- Jan 2021:</a:t>
            </a: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700" b="1" dirty="0">
                <a:solidFill>
                  <a:prstClr val="black"/>
                </a:solidFill>
              </a:rPr>
              <a:t>% isolating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&lt;50%</a:t>
            </a:r>
          </a:p>
          <a:p>
            <a:pPr algn="ctr">
              <a:defRPr/>
            </a:pPr>
            <a:r>
              <a:rPr lang="en-GB" sz="2800" b="1" dirty="0"/>
              <a:t>% requesting test:</a:t>
            </a:r>
            <a:r>
              <a:rPr lang="en-GB" sz="2800" b="1" dirty="0">
                <a:solidFill>
                  <a:srgbClr val="FF0000"/>
                </a:solidFill>
              </a:rPr>
              <a:t> &lt;30%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171E7-1755-4E3D-9B5C-175999324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956" y="2276628"/>
            <a:ext cx="2972445" cy="297244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85E38B-5C87-4DC5-A78C-EC542D50B0A0}"/>
              </a:ext>
            </a:extLst>
          </p:cNvPr>
          <p:cNvSpPr/>
          <p:nvPr/>
        </p:nvSpPr>
        <p:spPr>
          <a:xfrm>
            <a:off x="2595928" y="5147915"/>
            <a:ext cx="3800475" cy="94432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4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24744"/>
            <a:ext cx="11370736" cy="818610"/>
          </a:xfrm>
        </p:spPr>
        <p:txBody>
          <a:bodyPr>
            <a:normAutofit/>
          </a:bodyPr>
          <a:lstStyle/>
          <a:p>
            <a:r>
              <a:rPr lang="en-US" dirty="0"/>
              <a:t>Motivation or opportunity?: socio-economic differences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7044"/>
            <a:ext cx="5267387" cy="17728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13" y="2407044"/>
            <a:ext cx="5566787" cy="3824196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87% </a:t>
            </a:r>
            <a:r>
              <a:rPr lang="en-US" sz="2800" b="1" dirty="0"/>
              <a:t>willing</a:t>
            </a:r>
            <a:r>
              <a:rPr lang="en-US" sz="2800" dirty="0"/>
              <a:t> to self-isolate</a:t>
            </a:r>
          </a:p>
          <a:p>
            <a:pPr lvl="1"/>
            <a:r>
              <a:rPr lang="en-US" sz="2500" dirty="0"/>
              <a:t>across all income levels</a:t>
            </a:r>
          </a:p>
          <a:p>
            <a:r>
              <a:rPr lang="en-US" sz="2800" dirty="0"/>
              <a:t>Those with the </a:t>
            </a:r>
            <a:r>
              <a:rPr lang="en-US" sz="2800" dirty="0">
                <a:solidFill>
                  <a:srgbClr val="0070C0"/>
                </a:solidFill>
              </a:rPr>
              <a:t>lowest household income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3x less likely </a:t>
            </a:r>
            <a:r>
              <a:rPr lang="en-US" sz="2800" dirty="0"/>
              <a:t>to be able to self-isolate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6x less likely </a:t>
            </a:r>
            <a:r>
              <a:rPr lang="en-US" sz="2800" dirty="0"/>
              <a:t>to be able to work from home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336" y="3293475"/>
            <a:ext cx="1844658" cy="420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FB024-1591-4577-B012-FF0E6B029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592" y="4478494"/>
            <a:ext cx="3371380" cy="18594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A56F1F-332A-47F8-A28D-3772C4D21B76}"/>
              </a:ext>
            </a:extLst>
          </p:cNvPr>
          <p:cNvSpPr/>
          <p:nvPr/>
        </p:nvSpPr>
        <p:spPr>
          <a:xfrm>
            <a:off x="7561592" y="5840095"/>
            <a:ext cx="1311910" cy="5791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32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6" y="1124744"/>
            <a:ext cx="10965873" cy="818610"/>
          </a:xfrm>
        </p:spPr>
        <p:txBody>
          <a:bodyPr>
            <a:normAutofit/>
          </a:bodyPr>
          <a:lstStyle/>
          <a:p>
            <a:r>
              <a:rPr lang="en-US" dirty="0"/>
              <a:t>Problem is mainly lack of opportunity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90" y="2822829"/>
            <a:ext cx="6383020" cy="2689520"/>
          </a:xfrm>
        </p:spPr>
        <p:txBody>
          <a:bodyPr>
            <a:noAutofit/>
          </a:bodyPr>
          <a:lstStyle/>
          <a:p>
            <a:r>
              <a:rPr lang="en-US" sz="2800" dirty="0"/>
              <a:t>Predictors: </a:t>
            </a:r>
            <a:r>
              <a:rPr lang="en-US" sz="2800" dirty="0">
                <a:solidFill>
                  <a:srgbClr val="0070C0"/>
                </a:solidFill>
              </a:rPr>
              <a:t>Low income job </a:t>
            </a:r>
            <a:r>
              <a:rPr lang="en-US" sz="2800" dirty="0"/>
              <a:t>&amp; </a:t>
            </a:r>
            <a:r>
              <a:rPr lang="en-US" sz="2800" dirty="0">
                <a:solidFill>
                  <a:srgbClr val="0070C0"/>
                </a:solidFill>
              </a:rPr>
              <a:t>financial hardship</a:t>
            </a:r>
          </a:p>
          <a:p>
            <a:r>
              <a:rPr lang="en-US" sz="2800" dirty="0"/>
              <a:t>Reasons: 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caring responsibilities </a:t>
            </a:r>
            <a:r>
              <a:rPr lang="en-US" sz="2500" dirty="0"/>
              <a:t>outside of the home </a:t>
            </a:r>
          </a:p>
          <a:p>
            <a:pPr lvl="1"/>
            <a:r>
              <a:rPr lang="en-US" sz="2500" dirty="0"/>
              <a:t>needing </a:t>
            </a:r>
            <a:r>
              <a:rPr lang="en-US" sz="2500" dirty="0">
                <a:solidFill>
                  <a:srgbClr val="0070C0"/>
                </a:solidFill>
              </a:rPr>
              <a:t>provisions </a:t>
            </a:r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Insecure work/income/employment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7926" y="5655066"/>
            <a:ext cx="8803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2" indent="0">
              <a:buNone/>
            </a:pPr>
            <a:r>
              <a:rPr lang="en-US" dirty="0">
                <a:solidFill>
                  <a:srgbClr val="7030A0"/>
                </a:solidFill>
              </a:rPr>
              <a:t>Smith, Potts, Fear, Michie, Rubin (2021) Adherence to the test, trace and isolate system: results from a series of 37 nationally representative surveys in the UK (the COVID-19 Rapid Survey of Adherence to Interventions and Responses [CORSAIR] study) </a:t>
            </a:r>
            <a:r>
              <a:rPr lang="en-US" i="1" dirty="0">
                <a:solidFill>
                  <a:srgbClr val="7030A0"/>
                </a:solidFill>
              </a:rPr>
              <a:t>BMJ</a:t>
            </a:r>
            <a:r>
              <a:rPr lang="en-US" dirty="0">
                <a:solidFill>
                  <a:srgbClr val="7030A0"/>
                </a:solidFill>
              </a:rPr>
              <a:t>;372:n608</a:t>
            </a:r>
            <a:endParaRPr lang="en-GB" u="sng" dirty="0">
              <a:solidFill>
                <a:srgbClr val="7030A0"/>
              </a:solidFill>
            </a:endParaRPr>
          </a:p>
        </p:txBody>
      </p:sp>
      <p:pic>
        <p:nvPicPr>
          <p:cNvPr id="2054" name="Picture 6" descr="McDonald's delivery service">
            <a:extLst>
              <a:ext uri="{FF2B5EF4-FFF2-40B4-BE49-F238E27FC236}">
                <a16:creationId xmlns:a16="http://schemas.microsoft.com/office/drawing/2014/main" id="{05D6C294-DEA4-49DF-85BA-DAA7BCCD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29" y="2936683"/>
            <a:ext cx="3782060" cy="25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K Hospital Ward. One Male And One Female Nurse Are ...">
            <a:extLst>
              <a:ext uri="{FF2B5EF4-FFF2-40B4-BE49-F238E27FC236}">
                <a16:creationId xmlns:a16="http://schemas.microsoft.com/office/drawing/2014/main" id="{E1EDC728-63F8-419D-A763-DE4782E6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20" y="1943354"/>
            <a:ext cx="312263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EB4F0-F56F-40F5-9BBB-6EA8FECC8718}"/>
              </a:ext>
            </a:extLst>
          </p:cNvPr>
          <p:cNvSpPr/>
          <p:nvPr/>
        </p:nvSpPr>
        <p:spPr>
          <a:xfrm rot="20938150">
            <a:off x="218173" y="2118646"/>
            <a:ext cx="1876860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Corsair Study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56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28082" y="1496105"/>
            <a:ext cx="40048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www.ucl.ac.uk/behaviour-change/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UCLBehaveChange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FCDCD2-FCD1-4577-A339-E414FE4CCEC1}"/>
              </a:ext>
            </a:extLst>
          </p:cNvPr>
          <p:cNvSpPr/>
          <p:nvPr/>
        </p:nvSpPr>
        <p:spPr>
          <a:xfrm>
            <a:off x="468176" y="3187635"/>
            <a:ext cx="4532170" cy="256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lnSpc>
                <a:spcPct val="150000"/>
              </a:lnSpc>
              <a:buClr>
                <a:srgbClr val="000000">
                  <a:lumMod val="65000"/>
                  <a:lumOff val="35000"/>
                </a:srgbClr>
              </a:buClr>
              <a:buNone/>
            </a:pPr>
            <a:r>
              <a:rPr lang="en-US" sz="2400" b="1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  <a:p>
            <a:pPr marL="342900" indent="-342900">
              <a:spcBef>
                <a:spcPts val="750"/>
              </a:spcBef>
              <a:buClr>
                <a:srgbClr val="000000">
                  <a:lumMod val="65000"/>
                  <a:lumOff val="3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Researchers, consultants, trainers &amp; practitioners in </a:t>
            </a:r>
            <a:r>
              <a:rPr lang="en-US" sz="2400" dirty="0" err="1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</a:t>
            </a:r>
          </a:p>
          <a:p>
            <a:pPr marL="342900" indent="-342900">
              <a:spcBef>
                <a:spcPts val="750"/>
              </a:spcBef>
              <a:buClr>
                <a:srgbClr val="000000">
                  <a:lumMod val="65000"/>
                  <a:lumOff val="3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cross-disciplinary community of academic experts at UCL &amp; beyond</a:t>
            </a:r>
          </a:p>
          <a:p>
            <a:pPr marL="342900" indent="-342900">
              <a:spcBef>
                <a:spcPts val="750"/>
              </a:spcBef>
              <a:buClr>
                <a:srgbClr val="000000">
                  <a:lumMod val="65000"/>
                  <a:lumOff val="3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 of &gt; 4,000 contacts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EB8B3-185F-4EE2-8F37-2579239DDD37}"/>
              </a:ext>
            </a:extLst>
          </p:cNvPr>
          <p:cNvSpPr/>
          <p:nvPr/>
        </p:nvSpPr>
        <p:spPr>
          <a:xfrm>
            <a:off x="5262846" y="2555679"/>
            <a:ext cx="4279117" cy="3830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include</a:t>
            </a:r>
          </a:p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Schools; online short course</a:t>
            </a:r>
          </a:p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GB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</a:p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 in Behaviour Change</a:t>
            </a:r>
          </a:p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Hubs for exchanging skills, ideas, resources</a:t>
            </a:r>
          </a:p>
          <a:p>
            <a:pPr marL="80010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&amp; Behaviour </a:t>
            </a:r>
          </a:p>
          <a:p>
            <a:pPr marL="80010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Digi-hub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90" y="178581"/>
            <a:ext cx="1994632" cy="1994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97" y="-380387"/>
            <a:ext cx="2075045" cy="3112568"/>
          </a:xfrm>
          <a:prstGeom prst="rect">
            <a:avLst/>
          </a:prstGeom>
        </p:spPr>
      </p:pic>
      <p:pic>
        <p:nvPicPr>
          <p:cNvPr id="9" name="Picture 2" descr="image001">
            <a:extLst>
              <a:ext uri="{FF2B5EF4-FFF2-40B4-BE49-F238E27FC236}">
                <a16:creationId xmlns:a16="http://schemas.microsoft.com/office/drawing/2014/main" id="{D957F0A4-796B-43F3-80A3-7F4CCCD7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80" y="3866383"/>
            <a:ext cx="2382041" cy="13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85A53-ABDC-4EFC-9A81-BEC796DFC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20" y="2610204"/>
            <a:ext cx="3013001" cy="107164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729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B4D-0D82-4AAF-8870-68C5B50B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124744"/>
            <a:ext cx="11988800" cy="818610"/>
          </a:xfrm>
        </p:spPr>
        <p:txBody>
          <a:bodyPr>
            <a:normAutofit/>
          </a:bodyPr>
          <a:lstStyle/>
          <a:p>
            <a:r>
              <a:rPr lang="en-GB" dirty="0"/>
              <a:t>SAGE (SPI-B) provides advice to UK Government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249401-5F7F-48F4-A92F-399CB8CD2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178" y="2196148"/>
            <a:ext cx="7103464" cy="43513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61D02F-9F8C-40D9-B6C5-51A496B3BBCF}"/>
              </a:ext>
            </a:extLst>
          </p:cNvPr>
          <p:cNvSpPr/>
          <p:nvPr/>
        </p:nvSpPr>
        <p:spPr>
          <a:xfrm>
            <a:off x="772794" y="4772025"/>
            <a:ext cx="6884848" cy="18669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61703-0081-4845-8818-82685769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42" y="4688044"/>
            <a:ext cx="3371380" cy="18594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6F7B7F-5928-4876-A1B7-BA1EBE548E8E}"/>
              </a:ext>
            </a:extLst>
          </p:cNvPr>
          <p:cNvSpPr/>
          <p:nvPr/>
        </p:nvSpPr>
        <p:spPr>
          <a:xfrm>
            <a:off x="8048859" y="6004877"/>
            <a:ext cx="1628541" cy="6340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8D5361-4F71-4FE0-8302-F555F7B7075B}"/>
              </a:ext>
            </a:extLst>
          </p:cNvPr>
          <p:cNvSpPr txBox="1">
            <a:spLocks/>
          </p:cNvSpPr>
          <p:nvPr/>
        </p:nvSpPr>
        <p:spPr>
          <a:xfrm rot="20718870">
            <a:off x="391159" y="3091075"/>
            <a:ext cx="9868744" cy="97231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Statutory Sick Pay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is £96/week i.e. 16% pay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UK,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Average across 37 OECD countries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70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%;many in North and Central Europe paying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4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24744"/>
            <a:ext cx="11295806" cy="818610"/>
          </a:xfrm>
        </p:spPr>
        <p:txBody>
          <a:bodyPr>
            <a:normAutofit/>
          </a:bodyPr>
          <a:lstStyle/>
          <a:p>
            <a:r>
              <a:rPr lang="en-US" dirty="0"/>
              <a:t>UK Government responded as if problem of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546" y="2207760"/>
            <a:ext cx="8332816" cy="4351338"/>
          </a:xfrm>
        </p:spPr>
        <p:txBody>
          <a:bodyPr>
            <a:normAutofit/>
          </a:bodyPr>
          <a:lstStyle/>
          <a:p>
            <a:r>
              <a:rPr lang="en-US" sz="2800" dirty="0"/>
              <a:t>If on low income, </a:t>
            </a:r>
            <a:r>
              <a:rPr lang="en-US" sz="2800" dirty="0">
                <a:solidFill>
                  <a:srgbClr val="0070C0"/>
                </a:solidFill>
              </a:rPr>
              <a:t>£500 </a:t>
            </a:r>
            <a:r>
              <a:rPr lang="en-US" sz="2800" dirty="0"/>
              <a:t>(&lt; minimum wage)</a:t>
            </a:r>
          </a:p>
          <a:p>
            <a:pPr lvl="1"/>
            <a:r>
              <a:rPr lang="en-US" sz="2400" dirty="0"/>
              <a:t>Only 1/8 eligible and only 30% receive it</a:t>
            </a:r>
          </a:p>
          <a:p>
            <a:r>
              <a:rPr lang="en-US" sz="2800" dirty="0"/>
              <a:t>If don’t adhere up to </a:t>
            </a:r>
            <a:r>
              <a:rPr lang="en-US" sz="2800" dirty="0">
                <a:solidFill>
                  <a:srgbClr val="0070C0"/>
                </a:solidFill>
              </a:rPr>
              <a:t>£10,000 fine</a:t>
            </a:r>
          </a:p>
          <a:p>
            <a:r>
              <a:rPr lang="en-US" sz="2800" dirty="0"/>
              <a:t>Unintended consequences?</a:t>
            </a:r>
          </a:p>
          <a:p>
            <a:pPr lvl="1"/>
            <a:r>
              <a:rPr lang="en-US" sz="2400" dirty="0"/>
              <a:t>Concern that </a:t>
            </a:r>
            <a:r>
              <a:rPr lang="en-US" sz="2400" dirty="0">
                <a:solidFill>
                  <a:srgbClr val="0070C0"/>
                </a:solidFill>
              </a:rPr>
              <a:t>fewer people get tested, give contacts, download app, </a:t>
            </a:r>
            <a:r>
              <a:rPr lang="en-US" sz="2400" dirty="0"/>
              <a:t>esp. disadvantaged groups</a:t>
            </a:r>
          </a:p>
          <a:p>
            <a:pPr lvl="1"/>
            <a:r>
              <a:rPr lang="en-US" sz="2400" dirty="0"/>
              <a:t>                         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800" b="1" dirty="0">
                <a:solidFill>
                  <a:srgbClr val="FF0000"/>
                </a:solidFill>
              </a:rPr>
              <a:t>30% </a:t>
            </a:r>
            <a:r>
              <a:rPr lang="en-US" sz="2400" dirty="0"/>
              <a:t>with symptoms say they got tested</a:t>
            </a:r>
          </a:p>
          <a:p>
            <a:pPr lvl="1"/>
            <a:r>
              <a:rPr lang="en-US" sz="2400" dirty="0"/>
              <a:t>Evaluation of mass testing in Liverpool: only </a:t>
            </a:r>
            <a:r>
              <a:rPr lang="en-US" sz="2800" b="1" dirty="0">
                <a:solidFill>
                  <a:srgbClr val="FF0000"/>
                </a:solidFill>
              </a:rPr>
              <a:t>8% </a:t>
            </a:r>
            <a:r>
              <a:rPr lang="en-US" sz="2400" dirty="0"/>
              <a:t>in disadvantaged communities got testing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449" y="2112511"/>
            <a:ext cx="2833747" cy="1885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8D2EB-40B2-4D84-8EFA-5360105C2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848" y="4594434"/>
            <a:ext cx="1893348" cy="1044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B2FA66-1921-4455-9135-4EC50D441453}"/>
              </a:ext>
            </a:extLst>
          </p:cNvPr>
          <p:cNvSpPr/>
          <p:nvPr/>
        </p:nvSpPr>
        <p:spPr>
          <a:xfrm>
            <a:off x="1374112" y="4717546"/>
            <a:ext cx="1653759" cy="40011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Corsair Study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4F40AC-05FB-4329-8496-79471AD2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95" y="328544"/>
            <a:ext cx="6761872" cy="1841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330256-193E-4CAC-BCAF-6C5683A6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4551">
            <a:off x="6011089" y="3866123"/>
            <a:ext cx="6014823" cy="2055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24DD37-8EDE-4C6C-8D40-1AB9D5818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88841">
            <a:off x="2263479" y="2004434"/>
            <a:ext cx="7665042" cy="1758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30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219A-D017-463F-8BCA-F9AEBB6B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1124744"/>
            <a:ext cx="11005743" cy="818610"/>
          </a:xfrm>
        </p:spPr>
        <p:txBody>
          <a:bodyPr>
            <a:normAutofit/>
          </a:bodyPr>
          <a:lstStyle/>
          <a:p>
            <a:r>
              <a:rPr lang="en-GB" dirty="0"/>
              <a:t>Example of behavioural science advice ignored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906E8-76E8-4C0C-B2FC-3E983DE8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965" y="2501660"/>
            <a:ext cx="7194431" cy="2691442"/>
          </a:xfrm>
          <a:ln w="254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857250" lvl="1" indent="-514350">
              <a:buFont typeface="+mj-lt"/>
              <a:buAutoNum type="arabicPeriod"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Test, Trace and Isolate</a:t>
            </a:r>
          </a:p>
          <a:p>
            <a:pPr lvl="2"/>
            <a:r>
              <a:rPr lang="en-GB" sz="25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advice not implemented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GB" sz="2800" dirty="0"/>
              <a:t>‘Behavioural fatigue’</a:t>
            </a:r>
          </a:p>
          <a:p>
            <a:pPr lvl="2"/>
            <a:r>
              <a:rPr lang="en-GB" sz="2500" i="1" dirty="0">
                <a:solidFill>
                  <a:srgbClr val="0070C0"/>
                </a:solidFill>
              </a:rPr>
              <a:t>behavioural science misused/blamed</a:t>
            </a:r>
          </a:p>
        </p:txBody>
      </p:sp>
    </p:spTree>
    <p:extLst>
      <p:ext uri="{BB962C8B-B14F-4D97-AF65-F5344CB8AC3E}">
        <p14:creationId xmlns:p14="http://schemas.microsoft.com/office/powerpoint/2010/main" val="206808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F2BF-BA6B-4EFC-B332-E16FDB60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1124744"/>
            <a:ext cx="12000657" cy="818610"/>
          </a:xfrm>
        </p:spPr>
        <p:txBody>
          <a:bodyPr>
            <a:normAutofit/>
          </a:bodyPr>
          <a:lstStyle/>
          <a:p>
            <a:r>
              <a:rPr lang="en-GB" dirty="0"/>
              <a:t>Example: ‘Behavioural fatigue’ … 9 March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C3C1-8A5B-40A9-8804-8612062D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053955"/>
            <a:ext cx="10667999" cy="938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Professor Chris Whitty, the UK Chief Medical Officer, argued that it was too soon to implement a lockdown</a:t>
            </a:r>
            <a:endParaRPr lang="en-GB" sz="2800" dirty="0"/>
          </a:p>
        </p:txBody>
      </p:sp>
      <p:pic>
        <p:nvPicPr>
          <p:cNvPr id="1026" name="Picture 2" descr="UK coronavirus live: Some 'disruptive' lockdown measures set to remain in  force for rest of year, says Whitty | Politics | The Guardian">
            <a:extLst>
              <a:ext uri="{FF2B5EF4-FFF2-40B4-BE49-F238E27FC236}">
                <a16:creationId xmlns:a16="http://schemas.microsoft.com/office/drawing/2014/main" id="{7B94AB9A-9D25-431F-BB48-ED7CF0E0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1027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605DC5-075D-40CE-949A-01F03A7A1941}"/>
              </a:ext>
            </a:extLst>
          </p:cNvPr>
          <p:cNvSpPr txBox="1">
            <a:spLocks/>
          </p:cNvSpPr>
          <p:nvPr/>
        </p:nvSpPr>
        <p:spPr>
          <a:xfrm>
            <a:off x="504826" y="5323951"/>
            <a:ext cx="2771775" cy="818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https://www.youtube.com/watch?v=Yc1alOEjDVA</a:t>
            </a:r>
            <a:r>
              <a:rPr lang="en-GB" dirty="0"/>
              <a:t>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85A8F21-627E-4210-A75C-8FB7DAAAEF52}"/>
              </a:ext>
            </a:extLst>
          </p:cNvPr>
          <p:cNvSpPr/>
          <p:nvPr/>
        </p:nvSpPr>
        <p:spPr>
          <a:xfrm>
            <a:off x="4708853" y="2961912"/>
            <a:ext cx="5048251" cy="2424837"/>
          </a:xfrm>
          <a:prstGeom prst="wedgeEllipseCallout">
            <a:avLst>
              <a:gd name="adj1" fmla="val -101859"/>
              <a:gd name="adj2" fmla="val -19555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D1B09D-CEBF-4210-A99B-9F7873CB0028}"/>
              </a:ext>
            </a:extLst>
          </p:cNvPr>
          <p:cNvSpPr txBox="1">
            <a:spLocks/>
          </p:cNvSpPr>
          <p:nvPr/>
        </p:nvSpPr>
        <p:spPr>
          <a:xfrm>
            <a:off x="5520006" y="3295097"/>
            <a:ext cx="4019549" cy="182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i="1" dirty="0"/>
              <a:t>There is a risk that if we go too early, people will understandably get fatigued and it will be difficult to sustain this over time</a:t>
            </a:r>
            <a:r>
              <a:rPr lang="en-US" sz="2400" dirty="0"/>
              <a:t>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02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45D5-9D29-4EA9-9B1D-0AB4BDB8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94" y="1268103"/>
            <a:ext cx="12000656" cy="81861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Open letter signed by c600 behavioural scientists, </a:t>
            </a:r>
            <a:r>
              <a:rPr lang="en-GB" sz="2700" dirty="0"/>
              <a:t>March 2020</a:t>
            </a:r>
            <a:br>
              <a:rPr lang="en-GB" sz="3600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CCE2-6B5B-4619-9EB6-72CF7F88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75" y="5836786"/>
            <a:ext cx="4914901" cy="678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hlinkClick r:id="rId2"/>
              </a:rPr>
              <a:t>https://behavioralscientist.org/why-a-group-of-behavioural-scientists-penned-an-open-letter-to-the-uk-government-questioning-its-coronavirus-response-covid-19-social-distancing/</a:t>
            </a:r>
            <a:r>
              <a:rPr lang="en-GB" sz="1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A9F01-F183-44C5-B01A-303E6FD08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1982943"/>
            <a:ext cx="5192834" cy="3606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D435B-0FA0-4DAD-8401-2C6A539EBC07}"/>
              </a:ext>
            </a:extLst>
          </p:cNvPr>
          <p:cNvSpPr txBox="1"/>
          <p:nvPr/>
        </p:nvSpPr>
        <p:spPr>
          <a:xfrm>
            <a:off x="371475" y="2188711"/>
            <a:ext cx="5621459" cy="30469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400" i="1" dirty="0"/>
              <a:t>“</a:t>
            </a:r>
            <a:r>
              <a:rPr lang="en-US" sz="2400" i="1" dirty="0"/>
              <a:t>If ‘behavioural fatigue’ truly represents a key factor in the government’s decision to delay high-visibility interventions, we urge the government to share an adequate evidence base in support of that decision. If one is lacking, we urge the government to reconsider these decisions.”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018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A220-2BE9-4E8A-8712-D3513132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24744"/>
            <a:ext cx="11675536" cy="818610"/>
          </a:xfrm>
        </p:spPr>
        <p:txBody>
          <a:bodyPr>
            <a:normAutofit/>
          </a:bodyPr>
          <a:lstStyle/>
          <a:p>
            <a:r>
              <a:rPr lang="en-GB" dirty="0"/>
              <a:t>Behavioural ‘narrative’ </a:t>
            </a:r>
            <a:r>
              <a:rPr lang="en-GB" sz="4000" dirty="0">
                <a:solidFill>
                  <a:srgbClr val="FFFF00"/>
                </a:solidFill>
              </a:rPr>
              <a:t>≠</a:t>
            </a:r>
            <a:r>
              <a:rPr lang="en-GB" sz="4000" dirty="0"/>
              <a:t> </a:t>
            </a:r>
            <a:r>
              <a:rPr lang="en-GB" dirty="0"/>
              <a:t>Behavioural science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55A21D-C40F-47F1-AD34-DAD2E962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840" y="2019573"/>
            <a:ext cx="6795986" cy="1390627"/>
          </a:xfrm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Not</a:t>
            </a:r>
            <a:r>
              <a:rPr lang="en-GB" sz="2800" dirty="0"/>
              <a:t> a behavioural science term</a:t>
            </a:r>
          </a:p>
          <a:p>
            <a:pPr lvl="1"/>
            <a:r>
              <a:rPr lang="en-GB" sz="2400" dirty="0"/>
              <a:t>No measure, inclusion in theory, evidence </a:t>
            </a:r>
          </a:p>
          <a:p>
            <a:pPr lvl="1"/>
            <a:r>
              <a:rPr lang="en-GB" sz="2400" dirty="0"/>
              <a:t>Never mentioned by UK behavioural science advisory group in discussions or reports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D0E26-5811-4862-A0E7-6F99EED7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3657328"/>
            <a:ext cx="6696075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53827-736D-4ED8-9AA8-97DC75E7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06" y="3714206"/>
            <a:ext cx="1684656" cy="685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435CA-5493-4D8D-9DF1-10639A107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962" y="4914647"/>
            <a:ext cx="7734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238C-CDBC-4D1A-B834-3570A1F0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science of behaviour matters …</a:t>
            </a:r>
          </a:p>
        </p:txBody>
      </p:sp>
      <p:pic>
        <p:nvPicPr>
          <p:cNvPr id="4" name="Picture 6" descr="Neil Ferguson: coronavirus expert who is working on despite symptoms |  Coronavirus | The Guardian">
            <a:extLst>
              <a:ext uri="{FF2B5EF4-FFF2-40B4-BE49-F238E27FC236}">
                <a16:creationId xmlns:a16="http://schemas.microsoft.com/office/drawing/2014/main" id="{E0D9485B-3378-4678-AE5E-A860E1CE3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0" y="2690026"/>
            <a:ext cx="3419985" cy="17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83B57D-7AEC-40EC-89D2-32EA2D888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95" y="2438804"/>
            <a:ext cx="6637501" cy="2300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AE096-4320-4011-BE98-FD822919BEB5}"/>
              </a:ext>
            </a:extLst>
          </p:cNvPr>
          <p:cNvSpPr txBox="1"/>
          <p:nvPr/>
        </p:nvSpPr>
        <p:spPr>
          <a:xfrm>
            <a:off x="1177130" y="4667250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Prof Neil Ferguson, UK SAGE modelling group</a:t>
            </a:r>
          </a:p>
        </p:txBody>
      </p:sp>
    </p:spTree>
    <p:extLst>
      <p:ext uri="{BB962C8B-B14F-4D97-AF65-F5344CB8AC3E}">
        <p14:creationId xmlns:p14="http://schemas.microsoft.com/office/powerpoint/2010/main" val="3503797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72D5-F1E6-4EDA-8346-F3FD54EF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581181-5B4C-491A-A420-0BF3E4F96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912" y="2809875"/>
            <a:ext cx="5953125" cy="123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551C8-6C86-4E89-9FEB-CB811B2A6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674" y="2114550"/>
            <a:ext cx="4253414" cy="455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C8489-EA76-4B6C-B4EF-46567DC2C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2" y="2114550"/>
            <a:ext cx="1727448" cy="6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9AEAF5-7D60-49EC-ADB9-533D66EE76BB}"/>
              </a:ext>
            </a:extLst>
          </p:cNvPr>
          <p:cNvSpPr txBox="1"/>
          <p:nvPr/>
        </p:nvSpPr>
        <p:spPr>
          <a:xfrm>
            <a:off x="2589879" y="2084756"/>
            <a:ext cx="1495425" cy="37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 June 2021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65B948-2002-480E-A4B6-DC01B368D501}"/>
              </a:ext>
            </a:extLst>
          </p:cNvPr>
          <p:cNvSpPr/>
          <p:nvPr/>
        </p:nvSpPr>
        <p:spPr>
          <a:xfrm>
            <a:off x="267420" y="2540121"/>
            <a:ext cx="6678436" cy="12382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58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3B72-B8ED-408D-876D-724939BC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term gets global traction e.g.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039EC4-09AA-49F4-A367-06D8D8062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80" y="2141538"/>
            <a:ext cx="3665011" cy="445928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166B6-BC9C-4FAE-8633-F0FC1B8BDE89}"/>
              </a:ext>
            </a:extLst>
          </p:cNvPr>
          <p:cNvSpPr txBox="1"/>
          <p:nvPr/>
        </p:nvSpPr>
        <p:spPr>
          <a:xfrm>
            <a:off x="6277819" y="2390775"/>
            <a:ext cx="4895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people refer to ‘fatigue’, they mean waning motivation to adhere to protective restrictions NOT ‘fatigue’ (= tiredness)</a:t>
            </a:r>
          </a:p>
        </p:txBody>
      </p:sp>
    </p:spTree>
    <p:extLst>
      <p:ext uri="{BB962C8B-B14F-4D97-AF65-F5344CB8AC3E}">
        <p14:creationId xmlns:p14="http://schemas.microsoft.com/office/powerpoint/2010/main" val="290421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D606-1FC9-48C5-99C8-5DE8A8E8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1124744"/>
            <a:ext cx="11351907" cy="818610"/>
          </a:xfrm>
        </p:spPr>
        <p:txBody>
          <a:bodyPr>
            <a:normAutofit/>
          </a:bodyPr>
          <a:lstStyle/>
          <a:p>
            <a:r>
              <a:rPr lang="en-GB" dirty="0"/>
              <a:t>My career pathway – not straight!  Academic &amp; applied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4ED365-0185-408F-9ED3-3857D5304A92}"/>
              </a:ext>
            </a:extLst>
          </p:cNvPr>
          <p:cNvSpPr txBox="1">
            <a:spLocks/>
          </p:cNvSpPr>
          <p:nvPr/>
        </p:nvSpPr>
        <p:spPr>
          <a:xfrm>
            <a:off x="529087" y="2010466"/>
            <a:ext cx="11471569" cy="4446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>
                <a:solidFill>
                  <a:schemeClr val="accent5"/>
                </a:solidFill>
              </a:rPr>
              <a:t>Education: </a:t>
            </a:r>
          </a:p>
          <a:p>
            <a:pPr lvl="2"/>
            <a:r>
              <a:rPr lang="en-US" sz="2400" dirty="0"/>
              <a:t>Experimental psych, Oxford; Clinical psych, </a:t>
            </a:r>
            <a:r>
              <a:rPr lang="en-US" sz="2400" dirty="0" err="1"/>
              <a:t>IoP</a:t>
            </a:r>
            <a:r>
              <a:rPr lang="en-US" sz="2400" dirty="0"/>
              <a:t>;                                                                  DPhil, Developmental psych, Oxford</a:t>
            </a:r>
          </a:p>
          <a:p>
            <a:pPr lvl="1"/>
            <a:r>
              <a:rPr lang="en-US" sz="2800" dirty="0">
                <a:solidFill>
                  <a:schemeClr val="accent5"/>
                </a:solidFill>
              </a:rPr>
              <a:t>Work:</a:t>
            </a:r>
          </a:p>
          <a:p>
            <a:pPr lvl="2"/>
            <a:r>
              <a:rPr lang="en-US" sz="2400" dirty="0"/>
              <a:t>NHS clinical psychologist, gradually getting more involved in research</a:t>
            </a:r>
          </a:p>
          <a:p>
            <a:pPr lvl="2"/>
            <a:r>
              <a:rPr lang="en-US" sz="2400" dirty="0"/>
              <a:t>Health/occupational/</a:t>
            </a:r>
            <a:r>
              <a:rPr lang="en-US" sz="2400" dirty="0" err="1"/>
              <a:t>organisational</a:t>
            </a:r>
            <a:r>
              <a:rPr lang="en-US" sz="2400" dirty="0"/>
              <a:t> psychology, Royal Free Hospital</a:t>
            </a:r>
          </a:p>
          <a:p>
            <a:pPr lvl="2"/>
            <a:r>
              <a:rPr lang="en-US" sz="2400" dirty="0" err="1"/>
              <a:t>Wellcome</a:t>
            </a:r>
            <a:r>
              <a:rPr lang="en-US" sz="2400" dirty="0"/>
              <a:t>-funded </a:t>
            </a:r>
            <a:r>
              <a:rPr lang="en-US" sz="2400" dirty="0" err="1"/>
              <a:t>programme</a:t>
            </a:r>
            <a:r>
              <a:rPr lang="en-US" sz="2400" dirty="0"/>
              <a:t> research fellow, psych aspects of genetic testing</a:t>
            </a:r>
          </a:p>
          <a:p>
            <a:pPr lvl="2"/>
            <a:r>
              <a:rPr lang="en-US" sz="2400" dirty="0"/>
              <a:t>Head-hunted for new post in Health Psychology, UCL, began research </a:t>
            </a:r>
            <a:r>
              <a:rPr lang="en-US" sz="2400" dirty="0" err="1"/>
              <a:t>programme</a:t>
            </a:r>
            <a:r>
              <a:rPr lang="en-US" sz="2400" dirty="0"/>
              <a:t> into </a:t>
            </a:r>
            <a:r>
              <a:rPr lang="en-US" sz="2400" dirty="0" err="1"/>
              <a:t>behaviour</a:t>
            </a:r>
            <a:r>
              <a:rPr lang="en-US" sz="2400" dirty="0"/>
              <a:t> change</a:t>
            </a:r>
          </a:p>
          <a:p>
            <a:pPr lvl="1"/>
            <a:r>
              <a:rPr lang="en-US" sz="2800" dirty="0">
                <a:solidFill>
                  <a:schemeClr val="accent5"/>
                </a:solidFill>
              </a:rPr>
              <a:t>Other activities:</a:t>
            </a:r>
          </a:p>
          <a:p>
            <a:pPr lvl="2"/>
            <a:r>
              <a:rPr lang="en-US" sz="2400" dirty="0"/>
              <a:t>Chair BPS </a:t>
            </a:r>
            <a:r>
              <a:rPr lang="en-US" sz="2400" dirty="0" err="1"/>
              <a:t>Div</a:t>
            </a:r>
            <a:r>
              <a:rPr lang="en-US" sz="2400" dirty="0"/>
              <a:t> Health Psych; President of European Health Psych Society; Consultant to Dept Health; NICE Cttees; National Exec MSF 1980s-90s; SAGE 2009 &amp; 2020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F6B56-A7D0-42F8-88D3-96ED7282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455" y="1970156"/>
            <a:ext cx="3146486" cy="1583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5D0CCE-3DCC-46A2-8A94-A356D2D77FF3}"/>
              </a:ext>
            </a:extLst>
          </p:cNvPr>
          <p:cNvSpPr/>
          <p:nvPr/>
        </p:nvSpPr>
        <p:spPr>
          <a:xfrm>
            <a:off x="7455454" y="1919536"/>
            <a:ext cx="976403" cy="1702816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9F4A53-8653-4ACB-A9CB-C0CFC60023FD}"/>
              </a:ext>
            </a:extLst>
          </p:cNvPr>
          <p:cNvSpPr/>
          <p:nvPr/>
        </p:nvSpPr>
        <p:spPr>
          <a:xfrm>
            <a:off x="9656538" y="1919536"/>
            <a:ext cx="1007404" cy="1702816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89FD-AB83-4D7C-9C44-6DAA65D9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21F3-57B6-4D0D-88AA-29AC8F93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6" y="2736413"/>
            <a:ext cx="9200700" cy="2498060"/>
          </a:xfrm>
          <a:ln w="254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is a science of behaviour and ignoring it matters, e.g.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Test, Trace &amp; Isolate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‘Behavioural fatigue’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500" dirty="0"/>
              <a:t>Current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UK’s science-policy advisory mechanisms should be re-evaluated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461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349A-088C-4FA3-B850-819667F1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Sustaining changed behaviours long-term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B8DB0F-DEE0-4263-AAD5-1189C158B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14" y="2156454"/>
            <a:ext cx="7442006" cy="4351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EFC49-1333-437F-A7CF-CC825F67375C}"/>
              </a:ext>
            </a:extLst>
          </p:cNvPr>
          <p:cNvSpPr txBox="1"/>
          <p:nvPr/>
        </p:nvSpPr>
        <p:spPr>
          <a:xfrm>
            <a:off x="8540150" y="4476466"/>
            <a:ext cx="3452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https://www.gov.uk/government/publications/spi-b-sustaining-behaviours-to-reduce-sars-cov-2-transmission-30-april-2021/spi-b-sustaining-behaviours-to-reduce-sars-cov-2-transmission-22-april-2021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464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46A-D95E-4B8C-AF59-A5CF6B4A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future: SPI-B advice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6B754F-A12A-4175-A158-D834A84F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410505"/>
              </p:ext>
            </p:extLst>
          </p:nvPr>
        </p:nvGraphicFramePr>
        <p:xfrm>
          <a:off x="838199" y="2208213"/>
          <a:ext cx="9515475" cy="1317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5475">
                  <a:extLst>
                    <a:ext uri="{9D8B030D-6E8A-4147-A177-3AD203B41FA5}">
                      <a16:colId xmlns:a16="http://schemas.microsoft.com/office/drawing/2014/main" val="4209582997"/>
                    </a:ext>
                  </a:extLst>
                </a:gridCol>
              </a:tblGrid>
              <a:tr h="1317185">
                <a:tc>
                  <a:txBody>
                    <a:bodyPr/>
                    <a:lstStyle/>
                    <a:p>
                      <a:pPr marL="514350" lvl="0" indent="-51435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Build, co-ordinate and use behavioural science expertise as we move to a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long-term risk management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approach of the kind used for e.g. road safety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312561"/>
                  </a:ext>
                </a:extLst>
              </a:tr>
            </a:tbl>
          </a:graphicData>
        </a:graphic>
      </p:graphicFrame>
      <p:pic>
        <p:nvPicPr>
          <p:cNvPr id="5" name="Picture 2" descr="Future clipart - Clipground">
            <a:extLst>
              <a:ext uri="{FF2B5EF4-FFF2-40B4-BE49-F238E27FC236}">
                <a16:creationId xmlns:a16="http://schemas.microsoft.com/office/drawing/2014/main" id="{D7746E38-D9B7-4140-87C2-F258AD9B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75" y="4914647"/>
            <a:ext cx="2408237" cy="16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FF1352-9B49-4790-BDE2-D887555E8CCB}"/>
              </a:ext>
            </a:extLst>
          </p:cNvPr>
          <p:cNvSpPr txBox="1"/>
          <p:nvPr/>
        </p:nvSpPr>
        <p:spPr>
          <a:xfrm>
            <a:off x="838199" y="3613533"/>
            <a:ext cx="9374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0070C0"/>
                </a:solidFill>
              </a:rPr>
              <a:t>Invest </a:t>
            </a:r>
            <a:r>
              <a:rPr lang="en-US" sz="2800" dirty="0"/>
              <a:t>in achieving a better understanding of key </a:t>
            </a:r>
            <a:r>
              <a:rPr lang="en-US" sz="2800" dirty="0" err="1"/>
              <a:t>behaviours</a:t>
            </a:r>
            <a:r>
              <a:rPr lang="en-US" sz="2800" dirty="0"/>
              <a:t> across contexts and their influences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35667-A3B4-48A5-B711-7413DBF28871}"/>
              </a:ext>
            </a:extLst>
          </p:cNvPr>
          <p:cNvSpPr txBox="1"/>
          <p:nvPr/>
        </p:nvSpPr>
        <p:spPr>
          <a:xfrm>
            <a:off x="761925" y="4686815"/>
            <a:ext cx="89283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buFont typeface="+mj-lt"/>
              <a:buAutoNum type="arabicPeriod" startAt="3"/>
            </a:pPr>
            <a:r>
              <a:rPr lang="en-US" sz="2800" dirty="0"/>
              <a:t>Apply this understanding across society – risk-reducing </a:t>
            </a:r>
            <a:r>
              <a:rPr lang="en-US" sz="2800" dirty="0" err="1"/>
              <a:t>behaviours</a:t>
            </a:r>
            <a:r>
              <a:rPr lang="en-US" sz="2800" dirty="0"/>
              <a:t> are the </a:t>
            </a:r>
            <a:r>
              <a:rPr lang="en-US" sz="2800" b="1" dirty="0">
                <a:solidFill>
                  <a:srgbClr val="0070C0"/>
                </a:solidFill>
              </a:rPr>
              <a:t>responsibility of all </a:t>
            </a:r>
            <a:r>
              <a:rPr lang="en-US" sz="2800" dirty="0"/>
              <a:t>including politicians, health professionals, scientists &amp; citizens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8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C224-F89C-46BD-853D-01CB0B40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Multi-layered approach to stopping transmission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9EA229-738D-451B-994F-D672E0F54371}"/>
              </a:ext>
            </a:extLst>
          </p:cNvPr>
          <p:cNvGrpSpPr/>
          <p:nvPr/>
        </p:nvGrpSpPr>
        <p:grpSpPr>
          <a:xfrm>
            <a:off x="2009827" y="2236446"/>
            <a:ext cx="9820223" cy="4165658"/>
            <a:chOff x="3038048" y="923575"/>
            <a:chExt cx="10569592" cy="50930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03B28E-E0AA-4C4C-85F9-E4420D2BD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8048" y="923575"/>
              <a:ext cx="6115904" cy="50108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73D2F7-876E-4BDD-A1E3-C0815F2DD493}"/>
                </a:ext>
              </a:extLst>
            </p:cNvPr>
            <p:cNvSpPr txBox="1"/>
            <p:nvPr/>
          </p:nvSpPr>
          <p:spPr>
            <a:xfrm>
              <a:off x="7671293" y="954352"/>
              <a:ext cx="150802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/>
                <a:t>Infection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F44E31-412D-4AD0-8C95-12F291E93962}"/>
                </a:ext>
              </a:extLst>
            </p:cNvPr>
            <p:cNvSpPr txBox="1"/>
            <p:nvPr/>
          </p:nvSpPr>
          <p:spPr>
            <a:xfrm>
              <a:off x="3437814" y="1626967"/>
              <a:ext cx="2467887" cy="1128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“Holes” due to failure </a:t>
              </a:r>
              <a:br>
                <a:rPr lang="en-AU" b="1" dirty="0"/>
              </a:br>
              <a:r>
                <a:rPr lang="en-AU" b="1" dirty="0"/>
                <a:t>in testing, tracing, </a:t>
              </a:r>
              <a:br>
                <a:rPr lang="en-AU" b="1" dirty="0"/>
              </a:br>
              <a:r>
                <a:rPr lang="en-AU" b="1" dirty="0"/>
                <a:t>distancing, etc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FED98E-A501-481A-8334-E742EB11CF08}"/>
                </a:ext>
              </a:extLst>
            </p:cNvPr>
            <p:cNvSpPr txBox="1"/>
            <p:nvPr/>
          </p:nvSpPr>
          <p:spPr>
            <a:xfrm>
              <a:off x="7949372" y="3244335"/>
              <a:ext cx="4990541" cy="45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FF0000"/>
                  </a:solidFill>
                </a:rPr>
                <a:t>Systems interventions e.g. Test, Trace &amp; Isolate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F1491-3EC5-4E57-A3B4-366F4F5AF844}"/>
                </a:ext>
              </a:extLst>
            </p:cNvPr>
            <p:cNvSpPr txBox="1"/>
            <p:nvPr/>
          </p:nvSpPr>
          <p:spPr>
            <a:xfrm>
              <a:off x="6959130" y="3965847"/>
              <a:ext cx="6648510" cy="45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FF0000"/>
                  </a:solidFill>
                </a:rPr>
                <a:t>Social interventions e.g. building social norms about behaviour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2FF6C6-09DE-4015-880D-FE927EEF25F2}"/>
                </a:ext>
              </a:extLst>
            </p:cNvPr>
            <p:cNvSpPr txBox="1"/>
            <p:nvPr/>
          </p:nvSpPr>
          <p:spPr>
            <a:xfrm>
              <a:off x="4998353" y="5565092"/>
              <a:ext cx="7399649" cy="45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FF0000"/>
                  </a:solidFill>
                </a:rPr>
                <a:t>Behavioural interventions </a:t>
              </a:r>
              <a:r>
                <a:rPr lang="en-AU" b="1" dirty="0" err="1">
                  <a:solidFill>
                    <a:srgbClr val="FF0000"/>
                  </a:solidFill>
                </a:rPr>
                <a:t>e.g</a:t>
              </a:r>
              <a:r>
                <a:rPr lang="en-AU" b="1" dirty="0">
                  <a:solidFill>
                    <a:srgbClr val="FF0000"/>
                  </a:solidFill>
                </a:rPr>
                <a:t> to promote vaccination &amp; mask-wearing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39BF04-3C76-4068-9DC2-216525DD26DF}"/>
                </a:ext>
              </a:extLst>
            </p:cNvPr>
            <p:cNvSpPr txBox="1"/>
            <p:nvPr/>
          </p:nvSpPr>
          <p:spPr>
            <a:xfrm>
              <a:off x="5905701" y="4811688"/>
              <a:ext cx="5822700" cy="45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FF0000"/>
                  </a:solidFill>
                </a:rPr>
                <a:t>Environmental interventions e.g. improving ventilation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A75946-3561-4DB1-9836-A2D3515FEA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1950" y="2135034"/>
            <a:ext cx="32670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/>
              <a:t>The Swiss Cheese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8161E-8231-40D4-8CE6-7A2349B8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457">
            <a:off x="1885772" y="2441103"/>
            <a:ext cx="7534275" cy="18764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BBB53F-A865-4AFE-ADBD-9EA993C4A4B6}"/>
              </a:ext>
            </a:extLst>
          </p:cNvPr>
          <p:cNvSpPr txBox="1"/>
          <p:nvPr/>
        </p:nvSpPr>
        <p:spPr>
          <a:xfrm rot="19862949">
            <a:off x="3295868" y="2467606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https://www.bmj.com/content/376/bmj.o1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C10CB-D82D-405E-8689-B3AC2D71FF07}"/>
              </a:ext>
            </a:extLst>
          </p:cNvPr>
          <p:cNvSpPr txBox="1"/>
          <p:nvPr/>
        </p:nvSpPr>
        <p:spPr>
          <a:xfrm>
            <a:off x="0" y="0"/>
            <a:ext cx="121920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150" dirty="0"/>
              <a:t>World Federation of Public Health Associations, signing in an institutional capacity; Nisreen Alwan, University of Southampton, UK; Raymond </a:t>
            </a:r>
            <a:r>
              <a:rPr lang="en-GB" sz="1150" dirty="0" err="1"/>
              <a:t>Agius</a:t>
            </a:r>
            <a:r>
              <a:rPr lang="en-GB" sz="1150" dirty="0"/>
              <a:t>, University of Manchester, UK; Haitham Ahmed, </a:t>
            </a:r>
            <a:r>
              <a:rPr lang="en-GB" sz="1150" dirty="0" err="1"/>
              <a:t>AdvantageCare</a:t>
            </a:r>
            <a:r>
              <a:rPr lang="en-GB" sz="1150" dirty="0"/>
              <a:t> Physicians, New York, USA; Simon Ashworth, Imperial College Healthcare NHS Trust, UK; Charlotte </a:t>
            </a:r>
            <a:r>
              <a:rPr lang="en-GB" sz="1150" dirty="0" err="1"/>
              <a:t>Augst</a:t>
            </a:r>
            <a:r>
              <a:rPr lang="en-GB" sz="1150" dirty="0"/>
              <a:t>, National Voices, UK; Simon L. Bacon, Department of Health, Kinesiology, and Applied Physiology (HKAP), Concordia University; Emil J. </a:t>
            </a:r>
            <a:r>
              <a:rPr lang="en-GB" sz="1150" dirty="0" err="1"/>
              <a:t>Bergholtz</a:t>
            </a:r>
            <a:r>
              <a:rPr lang="en-GB" sz="1150" dirty="0"/>
              <a:t>, Department of Physics, Stockholm University, Sweden; David Blanchflower, Dartmouth College and University of Glasgow, UK; Arnold Bosman - Director Transmissible BV; Nissaf Bouafif </a:t>
            </a:r>
            <a:r>
              <a:rPr lang="en-GB" sz="1150" dirty="0" err="1"/>
              <a:t>ép</a:t>
            </a:r>
            <a:r>
              <a:rPr lang="en-GB" sz="1150" dirty="0"/>
              <a:t> Ben </a:t>
            </a:r>
            <a:r>
              <a:rPr lang="en-GB" sz="1150" dirty="0" err="1"/>
              <a:t>Alaya</a:t>
            </a:r>
            <a:r>
              <a:rPr lang="en-GB" sz="1150" dirty="0"/>
              <a:t>, National Observatory of New and Emerging Diseases, Ministry of Health; Head of Department of Preventive Medicine, Faculty of Medicine of Tunis, University Tunis El </a:t>
            </a:r>
            <a:r>
              <a:rPr lang="en-GB" sz="1150" dirty="0" err="1"/>
              <a:t>Manar</a:t>
            </a:r>
            <a:r>
              <a:rPr lang="en-GB" sz="1150" dirty="0"/>
              <a:t>, Tunisia; Katherine Brown, Great Ormond Street Hospital and University College London, UK; Matthew Butler, Cambridge University Hospitals, UK; Molly Byrne, Health Behaviour Change Research Group, School of Psychology, National University of Ireland, Galway, Ireland; Roberto </a:t>
            </a:r>
            <a:r>
              <a:rPr lang="en-GB" sz="1150" dirty="0" err="1"/>
              <a:t>Cacciola</a:t>
            </a:r>
            <a:r>
              <a:rPr lang="en-GB" sz="1150" dirty="0"/>
              <a:t>, Department of Surgical Sciences, University of Tor </a:t>
            </a:r>
            <a:r>
              <a:rPr lang="en-GB" sz="1150" dirty="0" err="1"/>
              <a:t>Vergata</a:t>
            </a:r>
            <a:r>
              <a:rPr lang="en-GB" sz="1150" dirty="0"/>
              <a:t>, Rome, Italy; Danielle J. Cane, London School of Hygiene and Tropical Medicine, London, UK; Fidelia </a:t>
            </a:r>
            <a:r>
              <a:rPr lang="en-GB" sz="1150" dirty="0" err="1"/>
              <a:t>Cascini</a:t>
            </a:r>
            <a:r>
              <a:rPr lang="en-GB" sz="1150" dirty="0"/>
              <a:t>, </a:t>
            </a:r>
            <a:r>
              <a:rPr lang="en-GB" sz="1150" dirty="0" err="1"/>
              <a:t>Dipartimento</a:t>
            </a:r>
            <a:r>
              <a:rPr lang="en-GB" sz="1150" dirty="0"/>
              <a:t> di </a:t>
            </a:r>
            <a:r>
              <a:rPr lang="en-GB" sz="1150" dirty="0" err="1"/>
              <a:t>Scienze</a:t>
            </a:r>
            <a:r>
              <a:rPr lang="en-GB" sz="1150" dirty="0"/>
              <a:t> </a:t>
            </a:r>
            <a:r>
              <a:rPr lang="en-GB" sz="1150" dirty="0" err="1"/>
              <a:t>della</a:t>
            </a:r>
            <a:r>
              <a:rPr lang="en-GB" sz="1150" dirty="0"/>
              <a:t> vita e </a:t>
            </a:r>
            <a:r>
              <a:rPr lang="en-GB" sz="1150" dirty="0" err="1"/>
              <a:t>sanità</a:t>
            </a:r>
            <a:r>
              <a:rPr lang="en-GB" sz="1150" dirty="0"/>
              <a:t> </a:t>
            </a:r>
            <a:r>
              <a:rPr lang="en-GB" sz="1150" dirty="0" err="1"/>
              <a:t>pubblica</a:t>
            </a:r>
            <a:r>
              <a:rPr lang="en-GB" sz="1150" dirty="0"/>
              <a:t>, Catholic University of the Sacred Heart, Rome, Italy; Mohamed </a:t>
            </a:r>
            <a:r>
              <a:rPr lang="en-GB" sz="1150" dirty="0" err="1"/>
              <a:t>Chahed</a:t>
            </a:r>
            <a:r>
              <a:rPr lang="en-GB" sz="1150" dirty="0"/>
              <a:t>, Faculty of Medicine of Tunis, University Tunis El </a:t>
            </a:r>
            <a:r>
              <a:rPr lang="en-GB" sz="1150" dirty="0" err="1"/>
              <a:t>Manar</a:t>
            </a:r>
            <a:r>
              <a:rPr lang="en-GB" sz="1150" dirty="0"/>
              <a:t>, Tunisia; KK Cheng, Institute of Applied Health Research, University of Birmingham, UK; Anthony Costello, Institute of Global Health, University College London, UK; Andrew Conway Morris, University of Cambridge and European Society of Intensive Care Medicine, UK; Roz Davies, Managing Director, Thrive by Design, UK; Colin Davis, School of Psychological Science, University of Bristol, UK; Brendan Delaney, Imperial College, London, UK; Denise Dewald, Case Western Reserve University School of Medicine, Cleveland, Ohio, USA; David Drew, retired NHS Consultant Paediatrician, UK; John Drury, School of Psychology, University of Sussex, UK; Andrew Ewing, department of Chemistry and Molecular Biology, University of Gothenburg; Swedish Academy of Sciences, Sweden; David </a:t>
            </a:r>
            <a:r>
              <a:rPr lang="en-GB" sz="1150" dirty="0" err="1"/>
              <a:t>Fisman</a:t>
            </a:r>
            <a:r>
              <a:rPr lang="en-GB" sz="1150" dirty="0"/>
              <a:t>, Professor of Epidemiology, Dalla Lana School of Public Health, University of Toronto, Toronto, ON, Canada; Sharon Friel, Australian National University, Australia; Malgorzata </a:t>
            </a:r>
            <a:r>
              <a:rPr lang="en-GB" sz="1150" dirty="0" err="1"/>
              <a:t>Gasperowicz</a:t>
            </a:r>
            <a:r>
              <a:rPr lang="en-GB" sz="1150" dirty="0"/>
              <a:t>, Faculty of Nursing, University of Calgary, Canada; David Robert Grimes, Dublin City University and University of Oxford, Ireland; Zubaida Haque, Independent SAGE, UK; William A Haseltine, ACCESS Health International, USA; Orla Hegarty, School of Architecture, Planning and Environmental Policy, University College Dublin, Ireland; Simon Hodes, Bridgewater Surgeries and Cleveland Clinic London, UK; </a:t>
            </a:r>
            <a:r>
              <a:rPr lang="en-GB" sz="1150" dirty="0" err="1"/>
              <a:t>Eilir</a:t>
            </a:r>
            <a:r>
              <a:rPr lang="en-GB" sz="1150" dirty="0"/>
              <a:t> Hughes, West Wales, UK; Zoë Hyde, Western Australian Centre for Health and Ageing, The University of Western Australia, Australia; Lisa </a:t>
            </a:r>
            <a:r>
              <a:rPr lang="en-GB" sz="1150" dirty="0" err="1"/>
              <a:t>Iannattone</a:t>
            </a:r>
            <a:r>
              <a:rPr lang="en-GB" sz="1150" dirty="0"/>
              <a:t>, University of Montreal, Canada; Alejandro R. </a:t>
            </a:r>
            <a:r>
              <a:rPr lang="en-GB" sz="1150" dirty="0" err="1"/>
              <a:t>Jadad</a:t>
            </a:r>
            <a:r>
              <a:rPr lang="en-GB" sz="1150" dirty="0"/>
              <a:t>, Centre for Global eHealth Innovation, Toronto, Canada; </a:t>
            </a:r>
            <a:r>
              <a:rPr lang="en-GB" sz="1150" dirty="0" err="1"/>
              <a:t>Neena</a:t>
            </a:r>
            <a:r>
              <a:rPr lang="en-GB" sz="1150" dirty="0"/>
              <a:t> Jha, Hertfordshire, UK; Jose Luis Jimenez, Department of Chemistry and Cooperative Institute for Research in the Environmental Sciences, University of Colorado, Boulder, CO, USA; John Johnson, Eastern Health, Melbourne, Australia; </a:t>
            </a:r>
            <a:r>
              <a:rPr lang="en-GB" sz="1150" dirty="0" err="1"/>
              <a:t>Abraar</a:t>
            </a:r>
            <a:r>
              <a:rPr lang="en-GB" sz="1150" dirty="0"/>
              <a:t> Karan, Division of Infectious Diseases and Geographic Medicine, Stanford University, USA; Kamlesh Khunti, University of Leicester, UK; Najwa Khuri-Bulos, University of Jordan; Adjunct Professor, Paediatric Infectious Disease, Vanderbilt University, Nashville, USA; Woo </a:t>
            </a:r>
            <a:r>
              <a:rPr lang="en-GB" sz="1150" dirty="0" err="1"/>
              <a:t>Joo</a:t>
            </a:r>
            <a:r>
              <a:rPr lang="en-GB" sz="1150" dirty="0"/>
              <a:t> Kim, Division of Infectious Diseases, </a:t>
            </a:r>
            <a:r>
              <a:rPr lang="en-GB" sz="1150" dirty="0" err="1"/>
              <a:t>Guro</a:t>
            </a:r>
            <a:r>
              <a:rPr lang="en-GB" sz="1150" dirty="0"/>
              <a:t> Hospital; Director, Chung Mong-</a:t>
            </a:r>
            <a:r>
              <a:rPr lang="en-GB" sz="1150" dirty="0" err="1"/>
              <a:t>koo</a:t>
            </a:r>
            <a:r>
              <a:rPr lang="en-GB" sz="1150" dirty="0"/>
              <a:t> Vaccine Innovation Center, College of Medicine, Korea University, Seoul, Republic of Korea; Matthew J Knight, West Hertfordshire Hospitals NHS Trust, UK; Kim L. Lavoie, Department of Psychology, University of Quebec at Montreal; Tom Lawton, Bradford Institute for Health Research; Bradford Teaching Hospitals NHS Foundation Trust, UK; Jeffrey V Lazarus, Barcelona Institute for Global Health (</a:t>
            </a:r>
            <a:r>
              <a:rPr lang="en-GB" sz="1150" dirty="0" err="1"/>
              <a:t>ISGlobal</a:t>
            </a:r>
            <a:r>
              <a:rPr lang="en-GB" sz="1150" dirty="0"/>
              <a:t>), Hospital </a:t>
            </a:r>
            <a:r>
              <a:rPr lang="en-GB" sz="1150" dirty="0" err="1"/>
              <a:t>Clínic</a:t>
            </a:r>
            <a:r>
              <a:rPr lang="en-GB" sz="1150" dirty="0"/>
              <a:t>, University of Barcelona, Spain; Anthony Joseph Leonardi, Johns Hopkins University Bloomberg School of Public Health, USA; </a:t>
            </a:r>
            <a:r>
              <a:rPr lang="en-GB" sz="1150" dirty="0" err="1"/>
              <a:t>Eyal</a:t>
            </a:r>
            <a:r>
              <a:rPr lang="en-GB" sz="1150" dirty="0"/>
              <a:t> </a:t>
            </a:r>
            <a:r>
              <a:rPr lang="en-GB" sz="1150" dirty="0" err="1"/>
              <a:t>Leshem</a:t>
            </a:r>
            <a:r>
              <a:rPr lang="en-GB" sz="1150" dirty="0"/>
              <a:t>, Tel Aviv University School of Medicine, Israel; Liz Lightstone, Imperial College Healthcare NHS Trust, London, UK; Peter V. Markov, London School of Hygiene and Tropical Medicine, London, UK; Jose M Martin-Moreno - Department of Preventive Medicine and Public Health and INCLIVA, University of Valencia, Spain; Petra Meier, University of Glasgow, UK; Jonathan </a:t>
            </a:r>
            <a:r>
              <a:rPr lang="en-GB" sz="1150" dirty="0" err="1"/>
              <a:t>Mesiano</a:t>
            </a:r>
            <a:r>
              <a:rPr lang="en-GB" sz="1150" dirty="0"/>
              <a:t>-Crookston, Partner Goldman Hine LLP, Canada; </a:t>
            </a:r>
            <a:r>
              <a:rPr lang="en-GB" sz="1150" dirty="0" err="1"/>
              <a:t>Asit</a:t>
            </a:r>
            <a:r>
              <a:rPr lang="en-GB" sz="1150" dirty="0"/>
              <a:t> Kumar Mishra, NUI Galway, Ireland; Michael Moore, The George Institute for Global Health; </a:t>
            </a:r>
            <a:r>
              <a:rPr lang="en-GB" sz="1150" dirty="0" err="1"/>
              <a:t>Sterghios</a:t>
            </a:r>
            <a:r>
              <a:rPr lang="en-GB" sz="1150" dirty="0"/>
              <a:t> A. </a:t>
            </a:r>
            <a:r>
              <a:rPr lang="en-GB" sz="1150" dirty="0" err="1"/>
              <a:t>Moschos</a:t>
            </a:r>
            <a:r>
              <a:rPr lang="en-GB" sz="1150" dirty="0"/>
              <a:t>, Cellular and Molecular Sciences, Northumbria University, UK; C David Naylor, University of Toronto, Toronto, Canada; Taylor Nichols, Sacramento, USA; David Nicholl, Sandwell and West Birmingham NHS Trust, UK; Ole F. Norheim, Department of Global Public Health and Primary Care, University of Bergen, Norway; Matthew Oliver, Association of Professional Engineers and Geoscientists of Alberta, Edmonton, Alberta, Canada; Christine Peters, QEUH NHS Greater Glasgow and Clyde, UK; Deenan Pillay, University College London, UK; Dominic Pimenta, Richmond Research Institute, UK; Kashif Pirzada, McMaster University, Canada; Catherine Pope - Professor of Medical Sociology, University of Oxford, UK; Kimberly A Prather, University of California, San Diego, La Jolla, CA, USA; Geraint </a:t>
            </a:r>
            <a:r>
              <a:rPr lang="en-GB" sz="1150" dirty="0" err="1"/>
              <a:t>Preest</a:t>
            </a:r>
            <a:r>
              <a:rPr lang="en-GB" sz="1150" dirty="0"/>
              <a:t>, Pencoed, Wales, UK; </a:t>
            </a:r>
            <a:r>
              <a:rPr lang="en-GB" sz="1150" dirty="0" err="1"/>
              <a:t>Zeshan</a:t>
            </a:r>
            <a:r>
              <a:rPr lang="en-GB" sz="1150" dirty="0"/>
              <a:t> </a:t>
            </a:r>
            <a:r>
              <a:rPr lang="en-GB" sz="1150" dirty="0" err="1"/>
              <a:t>Quereshi</a:t>
            </a:r>
            <a:r>
              <a:rPr lang="en-GB" sz="1150" dirty="0"/>
              <a:t>, University of Cambridge, UK; Katrin </a:t>
            </a:r>
            <a:r>
              <a:rPr lang="en-GB" sz="1150" dirty="0" err="1"/>
              <a:t>Rabiei</a:t>
            </a:r>
            <a:r>
              <a:rPr lang="en-GB" sz="1150" dirty="0"/>
              <a:t>, Institution of Neuroscience and Physiology, </a:t>
            </a:r>
            <a:r>
              <a:rPr lang="en-GB" sz="1150" dirty="0" err="1"/>
              <a:t>Sahlgrenska</a:t>
            </a:r>
            <a:r>
              <a:rPr lang="en-GB" sz="1150" dirty="0"/>
              <a:t> Academy at Gothenburg University, Sweden; James Ray, NHS England, UK; K. Srinath Reddy, Public Health Foundation of India, India; Walter Ricciardi, </a:t>
            </a:r>
            <a:r>
              <a:rPr lang="en-GB" sz="1150" dirty="0" err="1"/>
              <a:t>Università</a:t>
            </a:r>
            <a:r>
              <a:rPr lang="en-GB" sz="1150" dirty="0"/>
              <a:t> Cattolica del Sacro </a:t>
            </a:r>
            <a:r>
              <a:rPr lang="en-GB" sz="1150" dirty="0" err="1"/>
              <a:t>Cuore</a:t>
            </a:r>
            <a:r>
              <a:rPr lang="en-GB" sz="1150" dirty="0"/>
              <a:t> Roma, Italy; Ken Rice, School of Physics and Astronomy, University of Edinburgh, UK; Eleanor Robertson, NHS Greater Glasgow and Clyde, UK; Kim Roberts, Department of Microbiology, Trinity College Dublin, Ireland; Tomás Ryan, Trinity College Dublin, Ireland; Helen Salisbury, Nuffield Dept of Primary Care Health Sciences, University of Oxford, UK; Gabriel Scally, Population Sciences, University of Bristol, UK; Robert T. Schooley, University of California San Diego, USA; Vipul Shah, R P Shah Memorial Trust, Lucknow, India; Joshua Silver, Department of Physics, University of Oxford, UK; Natalie </a:t>
            </a:r>
            <a:r>
              <a:rPr lang="en-GB" sz="1150" dirty="0" err="1"/>
              <a:t>Silvey</a:t>
            </a:r>
            <a:r>
              <a:rPr lang="en-GB" sz="1150" dirty="0"/>
              <a:t>, Imperial School of Anaesthesia, London, UK; Manoj Sivan, University of Leeds and Leeds Teaching Hospitals NHS Trust, UK; Luis Eugenio Souza, Federal University of Bahia; World Federation of Public Health Associations, Brazil; Anthony Staines, School of Nursing, Psychotherapy and Community Health, Dublin City University, Ireland; David Tomlinson, University Hospitals Plymouth NHS Trust and Fresh Air NHS, UK; Collin </a:t>
            </a:r>
            <a:r>
              <a:rPr lang="en-GB" sz="1150" dirty="0" err="1"/>
              <a:t>Tukuitonga</a:t>
            </a:r>
            <a:r>
              <a:rPr lang="en-GB" sz="1150" dirty="0"/>
              <a:t>, Faculty of Medical and Health Sciences, University of Auckland, New Zealand; Charles Vincent, University of Oxford, Oxford, UK; Joe Vipond, University of Calgary, Canada; Robert West, Institute of Epidemiology and Healthcare, University College London, UK; Angela C. </a:t>
            </a:r>
            <a:r>
              <a:rPr lang="en-GB" sz="1150" dirty="0" err="1"/>
              <a:t>Weyand</a:t>
            </a:r>
            <a:r>
              <a:rPr lang="en-GB" sz="1150" dirty="0"/>
              <a:t>, University of Michigan Medical School, Ann Arbor, MI, USA; Hisham Ziauddeen, Department of Psychiatry, University of Cambridge, Cambridge.</a:t>
            </a:r>
          </a:p>
        </p:txBody>
      </p:sp>
    </p:spTree>
    <p:extLst>
      <p:ext uri="{BB962C8B-B14F-4D97-AF65-F5344CB8AC3E}">
        <p14:creationId xmlns:p14="http://schemas.microsoft.com/office/powerpoint/2010/main" val="4116215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52A0-4121-465E-BDA6-CDA05866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24744"/>
            <a:ext cx="11751840" cy="818610"/>
          </a:xfrm>
        </p:spPr>
        <p:txBody>
          <a:bodyPr>
            <a:normAutofit/>
          </a:bodyPr>
          <a:lstStyle/>
          <a:p>
            <a:r>
              <a:rPr lang="en-GB" dirty="0"/>
              <a:t>An effective pandemic management strategy requires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3E56-91EC-4666-8830-F42FF5488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20" y="2432070"/>
            <a:ext cx="6548339" cy="2690436"/>
          </a:xfrm>
          <a:ln w="254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Good </a:t>
            </a:r>
            <a:r>
              <a:rPr lang="en-GB" sz="2800" dirty="0">
                <a:solidFill>
                  <a:srgbClr val="0070C0"/>
                </a:solidFill>
              </a:rPr>
              <a:t>leadership </a:t>
            </a:r>
            <a:r>
              <a:rPr lang="en-GB" sz="2800" dirty="0"/>
              <a:t>that engenders trust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Good </a:t>
            </a:r>
            <a:r>
              <a:rPr lang="en-GB" sz="2800" dirty="0">
                <a:solidFill>
                  <a:srgbClr val="0070C0"/>
                </a:solidFill>
              </a:rPr>
              <a:t>communication</a:t>
            </a:r>
            <a:r>
              <a:rPr lang="en-GB" sz="2800" dirty="0"/>
              <a:t> so people know what to do, when and why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Countering misinformation and </a:t>
            </a:r>
            <a:r>
              <a:rPr lang="en-GB" sz="2800" dirty="0">
                <a:solidFill>
                  <a:srgbClr val="0070C0"/>
                </a:solidFill>
              </a:rPr>
              <a:t>disinformation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Effective community </a:t>
            </a:r>
            <a:r>
              <a:rPr lang="en-GB" sz="2800" dirty="0">
                <a:solidFill>
                  <a:srgbClr val="0070C0"/>
                </a:solidFill>
              </a:rPr>
              <a:t>engagement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BC2265-D537-4727-A4CF-81EFF5716175}"/>
              </a:ext>
            </a:extLst>
          </p:cNvPr>
          <p:cNvSpPr txBox="1">
            <a:spLocks/>
          </p:cNvSpPr>
          <p:nvPr/>
        </p:nvSpPr>
        <p:spPr>
          <a:xfrm>
            <a:off x="7848402" y="4329404"/>
            <a:ext cx="3852186" cy="1800808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Each of these have a large empirical and theoretical bodies of knowledge in psychology</a:t>
            </a:r>
          </a:p>
        </p:txBody>
      </p:sp>
    </p:spTree>
    <p:extLst>
      <p:ext uri="{BB962C8B-B14F-4D97-AF65-F5344CB8AC3E}">
        <p14:creationId xmlns:p14="http://schemas.microsoft.com/office/powerpoint/2010/main" val="2810264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89FD-AB83-4D7C-9C44-6DAA65D9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21F3-57B6-4D0D-88AA-29AC8F93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6" y="2736413"/>
            <a:ext cx="9200700" cy="2498060"/>
          </a:xfrm>
          <a:ln w="254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is a science of behaviour and ignoring it matters, e.g.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Test, Trace &amp; Isolate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‘Behavioural fatigue’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Current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UK’s science-policy advisory mechanisms should be re-evaluated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3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FCD2-2022-4A66-9857-8CCD0B2C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3" y="1143406"/>
            <a:ext cx="11401216" cy="818610"/>
          </a:xfrm>
        </p:spPr>
        <p:txBody>
          <a:bodyPr>
            <a:normAutofit/>
          </a:bodyPr>
          <a:lstStyle/>
          <a:p>
            <a:r>
              <a:rPr lang="en-GB" dirty="0"/>
              <a:t>What is the responsibility of scientists?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7EC2F5-39F1-45EB-A335-DF67ABD9B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186" y="2205196"/>
            <a:ext cx="9286875" cy="38290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D9787F-772A-4088-8AAC-73162076EA10}"/>
              </a:ext>
            </a:extLst>
          </p:cNvPr>
          <p:cNvSpPr txBox="1">
            <a:spLocks/>
          </p:cNvSpPr>
          <p:nvPr/>
        </p:nvSpPr>
        <p:spPr>
          <a:xfrm>
            <a:off x="849739" y="3775431"/>
            <a:ext cx="8582698" cy="178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If the science was not followed, </a:t>
            </a:r>
            <a:r>
              <a:rPr lang="en-US" sz="2800" i="1" dirty="0"/>
              <a:t>“scientists have a right and an obligation to </a:t>
            </a:r>
            <a:r>
              <a:rPr lang="en-US" sz="2800" b="1" i="1" dirty="0"/>
              <a:t>ask why not …</a:t>
            </a:r>
          </a:p>
          <a:p>
            <a:r>
              <a:rPr lang="en-US" sz="2800" i="1" dirty="0"/>
              <a:t>they should not passively resign themselves to the ‘on tap’ status assigned to them by Winston Churchill”</a:t>
            </a:r>
            <a:endParaRPr lang="en-GB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A3A9C-EDCE-4357-A779-57D8DF2A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40" y="5616444"/>
            <a:ext cx="1177846" cy="4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flipV="1">
            <a:off x="357338" y="2017162"/>
            <a:ext cx="4033792" cy="1947768"/>
          </a:xfrm>
          <a:prstGeom prst="cloudCallout">
            <a:avLst>
              <a:gd name="adj1" fmla="val -50680"/>
              <a:gd name="adj2" fmla="val -16675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08" y="1124744"/>
            <a:ext cx="11465169" cy="818610"/>
          </a:xfrm>
        </p:spPr>
        <p:txBody>
          <a:bodyPr>
            <a:normAutofit/>
          </a:bodyPr>
          <a:lstStyle/>
          <a:p>
            <a:r>
              <a:rPr lang="en-US" dirty="0"/>
              <a:t>Some questions about the science-policy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78" y="2577410"/>
            <a:ext cx="3795339" cy="827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Lucida Calligraphy" panose="03010101010101010101" pitchFamily="66" charset="0"/>
              </a:rPr>
              <a:t>Scientists talk about science; politicians talk about policy?</a:t>
            </a:r>
          </a:p>
        </p:txBody>
      </p:sp>
      <p:sp>
        <p:nvSpPr>
          <p:cNvPr id="5" name="Cloud Callout 4"/>
          <p:cNvSpPr/>
          <p:nvPr/>
        </p:nvSpPr>
        <p:spPr>
          <a:xfrm flipV="1">
            <a:off x="4297400" y="2433879"/>
            <a:ext cx="5097809" cy="2459667"/>
          </a:xfrm>
          <a:prstGeom prst="cloudCallout">
            <a:avLst>
              <a:gd name="adj1" fmla="val -64091"/>
              <a:gd name="adj2" fmla="val -1267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3172" y="2991044"/>
            <a:ext cx="4505281" cy="224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Arial" panose="020B0604020202020204" pitchFamily="34" charset="0"/>
              </a:rPr>
              <a:t>What level of confidence is appropriate when giving scientific advice to policymakers?</a:t>
            </a:r>
          </a:p>
        </p:txBody>
      </p:sp>
      <p:sp>
        <p:nvSpPr>
          <p:cNvPr id="7" name="Cloud Callout 6"/>
          <p:cNvSpPr/>
          <p:nvPr/>
        </p:nvSpPr>
        <p:spPr>
          <a:xfrm flipV="1">
            <a:off x="8470761" y="4481563"/>
            <a:ext cx="3597310" cy="1798656"/>
          </a:xfrm>
          <a:prstGeom prst="cloudCallout">
            <a:avLst>
              <a:gd name="adj1" fmla="val -44890"/>
              <a:gd name="adj2" fmla="val -7377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62298" y="4972090"/>
            <a:ext cx="3135086" cy="54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Arial" panose="020B0604020202020204" pitchFamily="34" charset="0"/>
              </a:rPr>
              <a:t>What is our role in bringing about change?</a:t>
            </a:r>
          </a:p>
        </p:txBody>
      </p:sp>
    </p:spTree>
    <p:extLst>
      <p:ext uri="{BB962C8B-B14F-4D97-AF65-F5344CB8AC3E}">
        <p14:creationId xmlns:p14="http://schemas.microsoft.com/office/powerpoint/2010/main" val="3016626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the science/policy relationship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62" y="2147269"/>
            <a:ext cx="4708490" cy="2607611"/>
          </a:xfrm>
          <a:ln w="254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On the one hand …</a:t>
            </a:r>
          </a:p>
          <a:p>
            <a:r>
              <a:rPr lang="en-GB" sz="2400" dirty="0"/>
              <a:t>Scientists </a:t>
            </a:r>
          </a:p>
          <a:p>
            <a:pPr lvl="1"/>
            <a:r>
              <a:rPr lang="en-GB" sz="2400" dirty="0"/>
              <a:t>are not elected officials</a:t>
            </a:r>
          </a:p>
          <a:p>
            <a:pPr lvl="1"/>
            <a:r>
              <a:rPr lang="en-GB" sz="2400" dirty="0"/>
              <a:t>often unfamiliar with the policy context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32938" y="2207761"/>
            <a:ext cx="6083440" cy="2547119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i="1" dirty="0"/>
              <a:t>On the other hand …</a:t>
            </a:r>
          </a:p>
          <a:p>
            <a:r>
              <a:rPr lang="en-GB" sz="2400" dirty="0"/>
              <a:t>Evidence doesn’t implement itself</a:t>
            </a:r>
          </a:p>
          <a:p>
            <a:r>
              <a:rPr lang="en-GB" sz="2400" dirty="0"/>
              <a:t>Policymakers often don’t understand the scientific advice nor how best to translate it</a:t>
            </a:r>
          </a:p>
          <a:p>
            <a:r>
              <a:rPr lang="en-GB" sz="2400" dirty="0"/>
              <a:t>Translation &amp; implementation are themselves the subject of scientific enquiry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363" y="5059679"/>
            <a:ext cx="11260016" cy="1188721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/>
              <a:t>Shouldn’t social scientists be asked to advise on the </a:t>
            </a:r>
            <a:r>
              <a:rPr lang="en-GB" sz="2400" dirty="0">
                <a:solidFill>
                  <a:srgbClr val="0070C0"/>
                </a:solidFill>
              </a:rPr>
              <a:t>translation process itself</a:t>
            </a:r>
            <a:r>
              <a:rPr lang="en-GB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Shouldn’t scientists </a:t>
            </a:r>
            <a:r>
              <a:rPr lang="en-GB" sz="2400" dirty="0">
                <a:solidFill>
                  <a:srgbClr val="0070C0"/>
                </a:solidFill>
              </a:rPr>
              <a:t>work in partnership with policymakers </a:t>
            </a:r>
            <a:r>
              <a:rPr lang="en-GB" sz="2400" dirty="0"/>
              <a:t>along the translational pathway?</a:t>
            </a:r>
          </a:p>
        </p:txBody>
      </p:sp>
    </p:spTree>
    <p:extLst>
      <p:ext uri="{BB962C8B-B14F-4D97-AF65-F5344CB8AC3E}">
        <p14:creationId xmlns:p14="http://schemas.microsoft.com/office/powerpoint/2010/main" val="5479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0" y="1124744"/>
            <a:ext cx="10226653" cy="818610"/>
          </a:xfrm>
        </p:spPr>
        <p:txBody>
          <a:bodyPr/>
          <a:lstStyle/>
          <a:p>
            <a:r>
              <a:rPr lang="en-US" dirty="0"/>
              <a:t>COVID-19 Scientific Advisor 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376" y="2385524"/>
            <a:ext cx="8106360" cy="4059498"/>
          </a:xfrm>
        </p:spPr>
        <p:txBody>
          <a:bodyPr>
            <a:noAutofit/>
          </a:bodyPr>
          <a:lstStyle/>
          <a:p>
            <a:pPr marL="857250" lvl="1" indent="-514350">
              <a:buFont typeface="+mj-lt"/>
              <a:buAutoNum type="arabicPeriod"/>
            </a:pPr>
            <a:r>
              <a:rPr lang="en-US" sz="2800" dirty="0"/>
              <a:t>UK Government’s advisory group SAGE</a:t>
            </a:r>
          </a:p>
          <a:p>
            <a:pPr lvl="2"/>
            <a:r>
              <a:rPr lang="en-US" sz="2200" dirty="0"/>
              <a:t>Behavioural science sub-group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/>
              <a:t>Independent SAGE</a:t>
            </a:r>
          </a:p>
          <a:p>
            <a:pPr lvl="2"/>
            <a:r>
              <a:rPr lang="en-US" sz="2000" dirty="0"/>
              <a:t>set up by previous Chief Scientific Advisor to complement scientific work of SAGE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/>
              <a:t>Served as COVID-19 consultant advisor to WHO Behavioural Insights team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/>
              <a:t>Lancet COVID-19 Commission Public Health Taskforce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78" y="3947603"/>
            <a:ext cx="935339" cy="935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65" y="2134211"/>
            <a:ext cx="992452" cy="992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92" y="3317520"/>
            <a:ext cx="1574625" cy="3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7CB5F-2F34-4853-B2E1-158C93E2F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" y="5109850"/>
            <a:ext cx="2684162" cy="5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24744"/>
            <a:ext cx="10851794" cy="818610"/>
          </a:xfrm>
        </p:spPr>
        <p:txBody>
          <a:bodyPr>
            <a:normAutofit/>
          </a:bodyPr>
          <a:lstStyle/>
          <a:p>
            <a:r>
              <a:rPr lang="en-GB" dirty="0"/>
              <a:t>Two views from ex- Govt Chief Scientific Advisors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7761"/>
            <a:ext cx="4871936" cy="4351338"/>
          </a:xfrm>
        </p:spPr>
        <p:txBody>
          <a:bodyPr>
            <a:normAutofit/>
          </a:bodyPr>
          <a:lstStyle/>
          <a:p>
            <a:r>
              <a:rPr lang="en-GB" sz="2000" b="1" dirty="0"/>
              <a:t>Sir David King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9179" y="2207761"/>
            <a:ext cx="48719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Sir Mark </a:t>
            </a:r>
            <a:r>
              <a:rPr lang="en-GB" sz="2000" b="1" dirty="0" err="1"/>
              <a:t>Walport</a:t>
            </a:r>
            <a:endParaRPr lang="en-GB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57" y="1915009"/>
            <a:ext cx="1459149" cy="970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067" y="2036686"/>
            <a:ext cx="1702575" cy="95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2" y="3534984"/>
            <a:ext cx="4304209" cy="325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91" y="2857992"/>
            <a:ext cx="4019133" cy="646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037" y="3218034"/>
            <a:ext cx="4808696" cy="2583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804" y="6031773"/>
            <a:ext cx="6988315" cy="75761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38200" y="3534984"/>
            <a:ext cx="3881324" cy="94265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774820" y="3788087"/>
            <a:ext cx="4391129" cy="7116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38200" y="5014127"/>
            <a:ext cx="3950228" cy="6029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10F4A4-C255-401A-98BC-37BC8C757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5268" y="1915009"/>
            <a:ext cx="1258931" cy="942984"/>
          </a:xfrm>
          <a:prstGeom prst="rect">
            <a:avLst/>
          </a:prstGeom>
        </p:spPr>
      </p:pic>
      <p:pic>
        <p:nvPicPr>
          <p:cNvPr id="12290" name="Picture 2" descr="35+ Brick Wall Backgrounds, Images, Pictures | FreeCreatives">
            <a:extLst>
              <a:ext uri="{FF2B5EF4-FFF2-40B4-BE49-F238E27FC236}">
                <a16:creationId xmlns:a16="http://schemas.microsoft.com/office/drawing/2014/main" id="{CB650006-3DEE-4DB3-949D-C949DADDD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7154" y="2036686"/>
            <a:ext cx="1375414" cy="9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0E68-E1B4-468A-BDE5-B0CB50A5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Science-Policy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F398-0804-48E8-BF76-760CD437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7" y="2207761"/>
            <a:ext cx="903954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Mantra amongst some of the scientific community of  </a:t>
            </a:r>
            <a:r>
              <a:rPr lang="en-GB" sz="2800" i="1" dirty="0"/>
              <a:t>“Scientists advise, politicians decide”</a:t>
            </a:r>
          </a:p>
          <a:p>
            <a:pPr lvl="1"/>
            <a:r>
              <a:rPr lang="en-GB" sz="2400" dirty="0"/>
              <a:t>Helps to protect scientists, but in many think it is an</a:t>
            </a:r>
            <a:r>
              <a:rPr lang="en-GB" sz="2400" dirty="0">
                <a:solidFill>
                  <a:srgbClr val="0070C0"/>
                </a:solidFill>
              </a:rPr>
              <a:t> artificial divide</a:t>
            </a:r>
          </a:p>
          <a:p>
            <a:r>
              <a:rPr lang="en-GB" sz="2800" dirty="0"/>
              <a:t>There is a translational pathway from                          scientific advice to policy &amp; practice</a:t>
            </a:r>
          </a:p>
          <a:p>
            <a:r>
              <a:rPr lang="en-GB" sz="2800" dirty="0"/>
              <a:t>There is a science of implementation</a:t>
            </a:r>
          </a:p>
          <a:p>
            <a:r>
              <a:rPr lang="en-GB" sz="3200" dirty="0">
                <a:solidFill>
                  <a:srgbClr val="00B050"/>
                </a:solidFill>
              </a:rPr>
              <a:t>“</a:t>
            </a:r>
            <a:r>
              <a:rPr lang="en-US" sz="2800" i="1" dirty="0">
                <a:solidFill>
                  <a:srgbClr val="00B050"/>
                </a:solidFill>
              </a:rPr>
              <a:t>it is never </a:t>
            </a:r>
            <a:r>
              <a:rPr lang="en-US" sz="2800" b="1" i="1" dirty="0">
                <a:solidFill>
                  <a:srgbClr val="00B050"/>
                </a:solidFill>
              </a:rPr>
              <a:t>sufficient </a:t>
            </a:r>
            <a:r>
              <a:rPr lang="en-US" sz="2800" i="1" dirty="0">
                <a:solidFill>
                  <a:srgbClr val="00B050"/>
                </a:solidFill>
              </a:rPr>
              <a:t>to produce and                                                disseminate information for changing                                                     </a:t>
            </a:r>
            <a:r>
              <a:rPr lang="en-US" sz="2800" i="1" dirty="0" err="1">
                <a:solidFill>
                  <a:srgbClr val="00B050"/>
                </a:solidFill>
              </a:rPr>
              <a:t>behaviour</a:t>
            </a:r>
            <a:r>
              <a:rPr lang="en-US" sz="2800" i="1" dirty="0">
                <a:solidFill>
                  <a:srgbClr val="00B050"/>
                </a:solidFill>
              </a:rPr>
              <a:t>, organizations and systems</a:t>
            </a:r>
            <a:r>
              <a:rPr lang="en-US" sz="2400" dirty="0">
                <a:solidFill>
                  <a:srgbClr val="00B050"/>
                </a:solidFill>
              </a:rPr>
              <a:t>”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07C3A-906A-487A-9265-9AD8139F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17" y="3931920"/>
            <a:ext cx="5418130" cy="2627179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9980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97AF-AE00-4BF4-B5C3-B151743C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161" y="1091202"/>
            <a:ext cx="5752596" cy="818610"/>
          </a:xfrm>
        </p:spPr>
        <p:txBody>
          <a:bodyPr/>
          <a:lstStyle/>
          <a:p>
            <a:r>
              <a:rPr lang="en-GB" dirty="0"/>
              <a:t>On the role of advisors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E93FF-A2FB-4129-99C8-57A70421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59" y="1"/>
            <a:ext cx="1917401" cy="1862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0A243-EC02-4E01-8BFC-F9901CF90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760" y="1107774"/>
            <a:ext cx="1773625" cy="754583"/>
          </a:xfrm>
          <a:prstGeom prst="rect">
            <a:avLst/>
          </a:prstGeom>
        </p:spPr>
      </p:pic>
      <p:pic>
        <p:nvPicPr>
          <p:cNvPr id="1027" name="Picture 1" descr="image001">
            <a:extLst>
              <a:ext uri="{FF2B5EF4-FFF2-40B4-BE49-F238E27FC236}">
                <a16:creationId xmlns:a16="http://schemas.microsoft.com/office/drawing/2014/main" id="{A9B6C309-8DE3-4A5D-9BDF-87668828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76" y="2238233"/>
            <a:ext cx="6743583" cy="42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D389B5-2F63-4F05-ADA9-721FADCBC57C}"/>
              </a:ext>
            </a:extLst>
          </p:cNvPr>
          <p:cNvSpPr/>
          <p:nvPr/>
        </p:nvSpPr>
        <p:spPr>
          <a:xfrm>
            <a:off x="2256639" y="4370663"/>
            <a:ext cx="4739780" cy="2348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B9F80F-7C95-4A5C-85CF-4FFEEB88890E}"/>
              </a:ext>
            </a:extLst>
          </p:cNvPr>
          <p:cNvSpPr/>
          <p:nvPr/>
        </p:nvSpPr>
        <p:spPr>
          <a:xfrm>
            <a:off x="2256639" y="6203417"/>
            <a:ext cx="4504888" cy="29967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5AE71E-3014-421A-B6F4-1B865D473C65}"/>
              </a:ext>
            </a:extLst>
          </p:cNvPr>
          <p:cNvSpPr/>
          <p:nvPr/>
        </p:nvSpPr>
        <p:spPr>
          <a:xfrm>
            <a:off x="2003085" y="2288553"/>
            <a:ext cx="5853290" cy="4201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11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AD9D-BCD5-433F-889B-1FDC276C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about scientists’ advisory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F56D-B5C2-495F-A602-D69F2970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57" y="2370295"/>
            <a:ext cx="10215880" cy="3362961"/>
          </a:xfrm>
          <a:ln w="25400">
            <a:solidFill>
              <a:srgbClr val="246F9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There should be no ‘hard border’ between scientists and policy-makers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Instead there should be engagement at all stages of the translational pathway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process of translation is itself a subject of enquiry for social scientists, including psychologists and behavioural scientists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Scientists have a responsibility to not only engage with advising Government but with society more broadly, including the public</a:t>
            </a:r>
          </a:p>
        </p:txBody>
      </p:sp>
    </p:spTree>
    <p:extLst>
      <p:ext uri="{BB962C8B-B14F-4D97-AF65-F5344CB8AC3E}">
        <p14:creationId xmlns:p14="http://schemas.microsoft.com/office/powerpoint/2010/main" val="390123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18" y="2207760"/>
            <a:ext cx="6732395" cy="4363862"/>
          </a:xfrm>
        </p:spPr>
        <p:txBody>
          <a:bodyPr>
            <a:noAutofit/>
          </a:bodyPr>
          <a:lstStyle/>
          <a:p>
            <a:r>
              <a:rPr lang="en-US" sz="2400" b="1" dirty="0"/>
              <a:t>Aim: </a:t>
            </a:r>
            <a:r>
              <a:rPr lang="en-US" sz="2400" dirty="0"/>
              <a:t>put scientific evidence and debate into the public domain, on basis that 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openness</a:t>
            </a:r>
            <a:r>
              <a:rPr lang="en-US" sz="2100" dirty="0"/>
              <a:t> and </a:t>
            </a:r>
            <a:r>
              <a:rPr lang="en-US" sz="2100" dirty="0">
                <a:solidFill>
                  <a:srgbClr val="0070C0"/>
                </a:solidFill>
              </a:rPr>
              <a:t>transparency</a:t>
            </a:r>
            <a:r>
              <a:rPr lang="en-US" sz="2100" dirty="0"/>
              <a:t> leads to better understanding and better decision-making</a:t>
            </a:r>
          </a:p>
          <a:p>
            <a:pPr lvl="1"/>
            <a:r>
              <a:rPr lang="en-US" sz="2100" dirty="0"/>
              <a:t>it is the responsibility of scientists and those with specialist knowledge to </a:t>
            </a:r>
            <a:r>
              <a:rPr lang="en-US" sz="2100" dirty="0">
                <a:solidFill>
                  <a:srgbClr val="0070C0"/>
                </a:solidFill>
              </a:rPr>
              <a:t>engage with the public </a:t>
            </a:r>
            <a:r>
              <a:rPr lang="en-US" sz="2100" dirty="0"/>
              <a:t>and policy makers, in order to ensure that science benefits all of society</a:t>
            </a:r>
          </a:p>
          <a:p>
            <a:r>
              <a:rPr lang="en-US" sz="2400" dirty="0"/>
              <a:t>Every Friday 1.30pm, public live-streamed briefings</a:t>
            </a:r>
          </a:p>
          <a:p>
            <a:pPr lvl="1"/>
            <a:r>
              <a:rPr lang="en-US" sz="2100" dirty="0"/>
              <a:t>data-based updates</a:t>
            </a:r>
          </a:p>
          <a:p>
            <a:pPr lvl="1"/>
            <a:r>
              <a:rPr lang="en-US" sz="2100" dirty="0"/>
              <a:t>invited guests </a:t>
            </a:r>
          </a:p>
          <a:p>
            <a:pPr lvl="1"/>
            <a:r>
              <a:rPr lang="en-US" sz="2100" dirty="0"/>
              <a:t>Q&amp;As with the public, politicians &amp; the press </a:t>
            </a:r>
            <a:endParaRPr lang="en-GB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2AC3F-E99E-4489-8CAC-F4BF0034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5" y="213924"/>
            <a:ext cx="3712455" cy="1604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5845" y="2239919"/>
            <a:ext cx="3696846" cy="369332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www.independentsage.org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089" y="2854174"/>
            <a:ext cx="451291" cy="4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05057" y="5826230"/>
            <a:ext cx="3427413" cy="646331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www.independentsage.org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20K subscribers, up to 20K viewers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089" y="5369712"/>
            <a:ext cx="1372884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AD4CA-596A-4367-9E19-A030E8A3F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057" y="2854174"/>
            <a:ext cx="3565208" cy="23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27" y="2155174"/>
            <a:ext cx="10515600" cy="4351338"/>
          </a:xfrm>
        </p:spPr>
        <p:txBody>
          <a:bodyPr/>
          <a:lstStyle/>
          <a:p>
            <a:r>
              <a:rPr lang="en-GB" sz="2800" dirty="0"/>
              <a:t>Many colleagues from the </a:t>
            </a:r>
            <a:r>
              <a:rPr lang="en-US" sz="2800" dirty="0"/>
              <a:t>UK Government’s behavioural science advisory group to SAGE, and from Independent SAGE</a:t>
            </a:r>
          </a:p>
          <a:p>
            <a:r>
              <a:rPr lang="en-GB" dirty="0"/>
              <a:t> </a:t>
            </a:r>
            <a:r>
              <a:rPr lang="en-GB" sz="2800" dirty="0"/>
              <a:t>Funders of my COVID-19 research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398" y="4588018"/>
            <a:ext cx="3303657" cy="1651829"/>
          </a:xfrm>
          <a:prstGeom prst="rect">
            <a:avLst/>
          </a:prstGeom>
        </p:spPr>
      </p:pic>
      <p:pic>
        <p:nvPicPr>
          <p:cNvPr id="1028" name="Picture 4" descr="Patient Engagement Con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6" y="3967557"/>
            <a:ext cx="45148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091" y="5909830"/>
            <a:ext cx="2219343" cy="7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81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B0ED-DCD1-4615-88F5-0D69BFD5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24" y="1202875"/>
            <a:ext cx="10515600" cy="818610"/>
          </a:xfrm>
        </p:spPr>
        <p:txBody>
          <a:bodyPr>
            <a:normAutofit fontScale="90000"/>
          </a:bodyPr>
          <a:lstStyle/>
          <a:p>
            <a:r>
              <a:rPr lang="en-GB" sz="9600" b="0" dirty="0">
                <a:latin typeface="Freestyle Script" panose="030804020302050B0404" pitchFamily="66" charset="0"/>
                <a:ea typeface="+mn-ea"/>
                <a:cs typeface="+mn-cs"/>
              </a:rPr>
              <a:t>Discussion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58ACE-88EA-4BA3-9A76-205DF502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840" y="2506662"/>
            <a:ext cx="5455920" cy="2959418"/>
          </a:xfrm>
          <a:ln w="25400"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Further details </a:t>
            </a:r>
          </a:p>
          <a:p>
            <a:pPr marL="342900" lvl="1" indent="0" algn="ctr">
              <a:buNone/>
            </a:pPr>
            <a:r>
              <a:rPr lang="en-GB" sz="2800" dirty="0">
                <a:hlinkClick r:id="rId2"/>
              </a:rPr>
              <a:t>s.michie@ucl.ac.uk</a:t>
            </a:r>
            <a:endParaRPr lang="en-GB" sz="2800" dirty="0"/>
          </a:p>
          <a:p>
            <a:pPr marL="342900" lvl="1" indent="0" algn="ctr">
              <a:buNone/>
            </a:pPr>
            <a:r>
              <a:rPr lang="en-GB" sz="2800" dirty="0"/>
              <a:t> @</a:t>
            </a:r>
            <a:r>
              <a:rPr lang="en-GB" sz="2800" dirty="0" err="1"/>
              <a:t>susan.michie</a:t>
            </a:r>
            <a:r>
              <a:rPr lang="en-GB" sz="2800" dirty="0"/>
              <a:t>  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95E14-7DC8-4985-8350-3F568F19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936" y="3885849"/>
            <a:ext cx="1671511" cy="1671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739EC-6BA8-4FE5-AA4A-8D9F71381DA9}"/>
              </a:ext>
            </a:extLst>
          </p:cNvPr>
          <p:cNvSpPr txBox="1"/>
          <p:nvPr/>
        </p:nvSpPr>
        <p:spPr>
          <a:xfrm>
            <a:off x="3465055" y="4306107"/>
            <a:ext cx="4774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www.ucl.ac.uk/behaviour-change/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@</a:t>
            </a:r>
            <a:r>
              <a:rPr lang="en-US" sz="2400" dirty="0" err="1">
                <a:solidFill>
                  <a:srgbClr val="0070C0"/>
                </a:solidFill>
                <a:latin typeface="Arial" charset="0"/>
                <a:ea typeface="ＭＳ Ｐゴシック" charset="-128"/>
              </a:rPr>
              <a:t>UCLBehaveChange</a:t>
            </a:r>
            <a:endParaRPr lang="en-US" sz="2400" dirty="0">
              <a:solidFill>
                <a:srgbClr val="0070C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14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(SPI-B) provides advice to Cabinet Office</a:t>
            </a:r>
          </a:p>
        </p:txBody>
      </p:sp>
      <p:pic>
        <p:nvPicPr>
          <p:cNvPr id="1026" name="Picture 2" descr="Sir Patrick Vallance (@uksciencechief) | Tw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9" y="2185606"/>
            <a:ext cx="5611652" cy="31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cientific Advisory Group for Emergencies (SAGE): Coronavirus (COVID-19)  response - membership | Crispin Blunt 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cientific Advisory Group for Emergencies (SAGE): Coronavirus (COVID-19)  response - membership | Crispin Blunt 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299200" y="2185606"/>
            <a:ext cx="558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SAGE is large &amp; complex; many groups &amp; people feeding into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Huge </a:t>
            </a:r>
            <a:r>
              <a:rPr lang="en-GB" sz="2800" dirty="0">
                <a:solidFill>
                  <a:srgbClr val="0070C0"/>
                </a:solidFill>
              </a:rPr>
              <a:t>scientific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Responsive mode </a:t>
            </a:r>
            <a:r>
              <a:rPr lang="en-GB" sz="2800" dirty="0"/>
              <a:t>– work to commissions from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Delays</a:t>
            </a:r>
            <a:r>
              <a:rPr lang="en-GB" sz="2800" dirty="0"/>
              <a:t> - sometimes weeks between work completion &amp;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Translational pathway </a:t>
            </a:r>
            <a:r>
              <a:rPr lang="en-GB" sz="2800" dirty="0"/>
              <a:t>not transparent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F8405C-C345-4BC5-B58F-FF5316157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" y="4998818"/>
            <a:ext cx="1693545" cy="1558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9004B6-6DD1-476B-9F07-ED75F276ECAF}"/>
              </a:ext>
            </a:extLst>
          </p:cNvPr>
          <p:cNvSpPr txBox="1"/>
          <p:nvPr/>
        </p:nvSpPr>
        <p:spPr>
          <a:xfrm>
            <a:off x="2668426" y="5733256"/>
            <a:ext cx="23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Prof Chris Whitty, Chief Medical Officer</a:t>
            </a:r>
          </a:p>
        </p:txBody>
      </p:sp>
    </p:spTree>
    <p:extLst>
      <p:ext uri="{BB962C8B-B14F-4D97-AF65-F5344CB8AC3E}">
        <p14:creationId xmlns:p14="http://schemas.microsoft.com/office/powerpoint/2010/main" val="406584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Citizens’ </a:t>
            </a:r>
            <a:r>
              <a:rPr lang="en-US" dirty="0" err="1"/>
              <a:t>behaviour</a:t>
            </a:r>
            <a:r>
              <a:rPr lang="en-US" dirty="0"/>
              <a:t> and pandemics: key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05" y="2114985"/>
            <a:ext cx="6166654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Personal protective </a:t>
            </a:r>
            <a:r>
              <a:rPr lang="en-US" sz="2800" b="1" dirty="0" err="1">
                <a:solidFill>
                  <a:srgbClr val="0070C0"/>
                </a:solidFill>
              </a:rPr>
              <a:t>behaviours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Distancing, outdoors/ventilation, face coverings, hand/surface hygiene 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Adherence to public health measures &amp; rules</a:t>
            </a:r>
            <a:r>
              <a:rPr lang="en-US" sz="2800" b="1" dirty="0"/>
              <a:t>, </a:t>
            </a:r>
            <a:r>
              <a:rPr lang="en-US" sz="2400" i="1" dirty="0"/>
              <a:t>e.g.</a:t>
            </a:r>
          </a:p>
          <a:p>
            <a:pPr lvl="1"/>
            <a:r>
              <a:rPr lang="en-US" sz="2500" dirty="0"/>
              <a:t>Test, Trace, Isolate Systems</a:t>
            </a:r>
          </a:p>
          <a:p>
            <a:pPr lvl="2"/>
            <a:r>
              <a:rPr lang="en-US" sz="2100" dirty="0"/>
              <a:t>Having a test, giving contacts, isolating</a:t>
            </a:r>
          </a:p>
          <a:p>
            <a:pPr lvl="1"/>
            <a:r>
              <a:rPr lang="en-US" sz="2400" dirty="0"/>
              <a:t>Restrictions </a:t>
            </a:r>
            <a:r>
              <a:rPr lang="en-US" sz="2400" dirty="0" err="1"/>
              <a:t>inc.</a:t>
            </a:r>
            <a:r>
              <a:rPr lang="en-US" sz="2400" dirty="0"/>
              <a:t> border controls, lockdowns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Vaccination uptake</a:t>
            </a:r>
          </a:p>
          <a:p>
            <a:pPr marL="3429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11" y="1990896"/>
            <a:ext cx="2280814" cy="1277256"/>
          </a:xfrm>
          <a:prstGeom prst="rect">
            <a:avLst/>
          </a:prstGeom>
        </p:spPr>
      </p:pic>
      <p:pic>
        <p:nvPicPr>
          <p:cNvPr id="1026" name="Picture 2" descr="Southport and Formby CCG - Government launches NHS test and trace ser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89" y="3509303"/>
            <a:ext cx="1562703" cy="15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934" y="3509303"/>
            <a:ext cx="2682177" cy="1507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214" y="5257496"/>
            <a:ext cx="1785720" cy="1188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2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89FD-AB83-4D7C-9C44-6DAA65D9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21F3-57B6-4D0D-88AA-29AC8F93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6" y="2427802"/>
            <a:ext cx="9991724" cy="3401497"/>
          </a:xfrm>
          <a:ln w="254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There is a science of behaviour and ignoring it matters, </a:t>
            </a:r>
          </a:p>
          <a:p>
            <a:pPr marL="0" indent="0">
              <a:buNone/>
            </a:pPr>
            <a:r>
              <a:rPr lang="en-GB" sz="2800" dirty="0"/>
              <a:t>e.g.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400" dirty="0"/>
              <a:t>Test, Trace &amp; Isolate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400" dirty="0"/>
              <a:t>‘Behavioural fatigue’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GB" sz="2400" dirty="0"/>
              <a:t>Current policies</a:t>
            </a:r>
          </a:p>
          <a:p>
            <a:pPr marL="0" indent="0">
              <a:buNone/>
            </a:pPr>
            <a:r>
              <a:rPr lang="en-US" sz="2800" dirty="0"/>
              <a:t>2. UK’s science-policy advisory mechanisms should be re-evaluated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50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8B28-2FA2-4F4C-9AB2-6E3D23C0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behavioural science: positive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4817-5CEB-4D06-83B9-15A3AD47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761"/>
            <a:ext cx="1074039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GB" sz="3200" dirty="0"/>
              <a:t>Informal views as no monitoring mechanism ….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Measures we judged to be harmful were limited or delayed </a:t>
            </a:r>
          </a:p>
          <a:p>
            <a:pPr lvl="1"/>
            <a:r>
              <a:rPr lang="en-GB" sz="2400" dirty="0"/>
              <a:t>e.g. limited scope of vaccine passports; delayed monetary fines for self-isolation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More liberal social bubbles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Designed and rolled out community champion programme</a:t>
            </a:r>
          </a:p>
          <a:p>
            <a:pPr lvl="1"/>
            <a:r>
              <a:rPr lang="en-GB" sz="2400" dirty="0"/>
              <a:t> contributed to higher vaccine uptake among </a:t>
            </a:r>
            <a:r>
              <a:rPr lang="en-GB" sz="2400" dirty="0" err="1"/>
              <a:t>minoritised</a:t>
            </a:r>
            <a:r>
              <a:rPr lang="en-GB" sz="2400" dirty="0"/>
              <a:t> groups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Achieved some evaluations of behavioural interventions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219A-D017-463F-8BCA-F9AEBB6B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1124744"/>
            <a:ext cx="11593220" cy="818610"/>
          </a:xfrm>
        </p:spPr>
        <p:txBody>
          <a:bodyPr>
            <a:normAutofit/>
          </a:bodyPr>
          <a:lstStyle/>
          <a:p>
            <a:r>
              <a:rPr lang="en-GB" dirty="0"/>
              <a:t>  But many examples of advice ignored or misused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906E8-76E8-4C0C-B2FC-3E983DE8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520" y="2588153"/>
            <a:ext cx="6449215" cy="2691442"/>
          </a:xfrm>
          <a:ln w="254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857250" lvl="1" indent="-514350">
              <a:buFont typeface="+mj-lt"/>
              <a:buAutoNum type="arabicPeriod"/>
            </a:pPr>
            <a:r>
              <a:rPr lang="en-GB" sz="2800" dirty="0"/>
              <a:t>Test, Trace and Isolate</a:t>
            </a:r>
          </a:p>
          <a:p>
            <a:pPr lvl="2"/>
            <a:r>
              <a:rPr lang="en-GB" sz="2500" i="1" dirty="0">
                <a:solidFill>
                  <a:srgbClr val="0070C0"/>
                </a:solidFill>
              </a:rPr>
              <a:t>advice not implemented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GB" sz="2800" dirty="0"/>
              <a:t>‘Behavioural fatigue’</a:t>
            </a:r>
          </a:p>
          <a:p>
            <a:pPr lvl="2"/>
            <a:r>
              <a:rPr lang="en-GB" sz="2500" i="1" dirty="0">
                <a:solidFill>
                  <a:srgbClr val="0070C0"/>
                </a:solidFill>
              </a:rPr>
              <a:t>behavioural science misused/blamed</a:t>
            </a:r>
          </a:p>
        </p:txBody>
      </p:sp>
    </p:spTree>
    <p:extLst>
      <p:ext uri="{BB962C8B-B14F-4D97-AF65-F5344CB8AC3E}">
        <p14:creationId xmlns:p14="http://schemas.microsoft.com/office/powerpoint/2010/main" val="2192101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2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7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5.1|8.6|1.8|35.8|1.3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3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heme/theme1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IBM">
      <a:dk1>
        <a:sysClr val="windowText" lastClr="000000"/>
      </a:dk1>
      <a:lt1>
        <a:srgbClr val="FFFFFF"/>
      </a:lt1>
      <a:dk2>
        <a:srgbClr val="2E6084"/>
      </a:dk2>
      <a:lt2>
        <a:srgbClr val="F2F6F9"/>
      </a:lt2>
      <a:accent1>
        <a:srgbClr val="1371A7"/>
      </a:accent1>
      <a:accent2>
        <a:srgbClr val="00A7A0"/>
      </a:accent2>
      <a:accent3>
        <a:srgbClr val="8DC63E"/>
      </a:accent3>
      <a:accent4>
        <a:srgbClr val="FFE14F"/>
      </a:accent4>
      <a:accent5>
        <a:srgbClr val="FEB811"/>
      </a:accent5>
      <a:accent6>
        <a:srgbClr val="F14E37"/>
      </a:accent6>
      <a:hlink>
        <a:srgbClr val="1371A7"/>
      </a:hlink>
      <a:folHlink>
        <a:srgbClr val="6C6C6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DA"/>
        </a:solidFill>
        <a:ln>
          <a:noFill/>
        </a:ln>
        <a:effectLst/>
      </a:spPr>
      <a:bodyPr lIns="0" tIns="0" rIns="0" bIns="0" rtlCol="0" anchor="ctr"/>
      <a:lstStyle>
        <a:defPPr algn="ctr">
          <a:defRPr sz="1100" noProof="1" smtClean="0">
            <a:latin typeface="Helvetica Neue"/>
            <a:cs typeface="Helvetica Neue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latin typeface="Helvetica Neue"/>
            <a:cs typeface="Helvetica Neue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Induction Pre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 Prez" id="{1156271D-9388-4C19-B45F-5FDC0698AD4D}" vid="{B816A368-A65E-4CD0-87CA-E5FE54DC1E11}"/>
    </a:ext>
  </a:extLst>
</a:theme>
</file>

<file path=ppt/theme/theme7.xml><?xml version="1.0" encoding="utf-8"?>
<a:theme xmlns:a="http://schemas.openxmlformats.org/drawingml/2006/main" name="4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DBB5602FE2D449BB28EB76F47C342" ma:contentTypeVersion="14" ma:contentTypeDescription="Create a new document." ma:contentTypeScope="" ma:versionID="fa619775dd996369c795d2be90413756">
  <xsd:schema xmlns:xsd="http://www.w3.org/2001/XMLSchema" xmlns:xs="http://www.w3.org/2001/XMLSchema" xmlns:p="http://schemas.microsoft.com/office/2006/metadata/properties" xmlns:ns3="dbd8ad58-8172-4a33-ad8b-6ca1fd1a5acf" xmlns:ns4="73ffcbc4-ae15-4676-9dc3-9a9412460a28" targetNamespace="http://schemas.microsoft.com/office/2006/metadata/properties" ma:root="true" ma:fieldsID="7cf2c7a8380c3b03048f076f266f9067" ns3:_="" ns4:_="">
    <xsd:import namespace="dbd8ad58-8172-4a33-ad8b-6ca1fd1a5acf"/>
    <xsd:import namespace="73ffcbc4-ae15-4676-9dc3-9a9412460a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8ad58-8172-4a33-ad8b-6ca1fd1a5a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fcbc4-ae15-4676-9dc3-9a941246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A1D4CD-4CAE-4C26-89AC-29138201CBB8}">
  <ds:schemaRefs>
    <ds:schemaRef ds:uri="http://purl.org/dc/terms/"/>
    <ds:schemaRef ds:uri="http://www.w3.org/XML/1998/namespace"/>
    <ds:schemaRef ds:uri="dbd8ad58-8172-4a33-ad8b-6ca1fd1a5acf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3ffcbc4-ae15-4676-9dc3-9a9412460a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5A88A4-B877-4A4A-B219-7AEAA664F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E1A7C9-B4BB-4140-BA4A-4F35ACC87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8ad58-8172-4a33-ad8b-6ca1fd1a5acf"/>
    <ds:schemaRef ds:uri="73ffcbc4-ae15-4676-9dc3-9a9412460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75247</TotalTime>
  <Words>3493</Words>
  <Application>Microsoft Office PowerPoint</Application>
  <PresentationFormat>Widescreen</PresentationFormat>
  <Paragraphs>251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MS PGothic</vt:lpstr>
      <vt:lpstr>MS PGothic</vt:lpstr>
      <vt:lpstr>Arial</vt:lpstr>
      <vt:lpstr>Arial Unicode MS</vt:lpstr>
      <vt:lpstr>Calibri</vt:lpstr>
      <vt:lpstr>Freestyle Script</vt:lpstr>
      <vt:lpstr>Georgia</vt:lpstr>
      <vt:lpstr>Helvetica Neue</vt:lpstr>
      <vt:lpstr>Lucida Calligraphy</vt:lpstr>
      <vt:lpstr>1_Custom Design</vt:lpstr>
      <vt:lpstr>2_Custom Design</vt:lpstr>
      <vt:lpstr>3_Custom Design</vt:lpstr>
      <vt:lpstr>Custom Design</vt:lpstr>
      <vt:lpstr>1_Office Theme</vt:lpstr>
      <vt:lpstr>Induction Prez</vt:lpstr>
      <vt:lpstr>4_Custom Design</vt:lpstr>
      <vt:lpstr>Applying Behavioural Science to Combating Pandemics</vt:lpstr>
      <vt:lpstr>PowerPoint Presentation</vt:lpstr>
      <vt:lpstr>My career pathway – not straight!  Academic &amp; applied</vt:lpstr>
      <vt:lpstr>COVID-19 Scientific Advisor roles</vt:lpstr>
      <vt:lpstr>SAGE (SPI-B) provides advice to Cabinet Office</vt:lpstr>
      <vt:lpstr> Citizens’ behaviour and pandemics: key areas</vt:lpstr>
      <vt:lpstr>Main messages</vt:lpstr>
      <vt:lpstr>UK behavioural science: positive impact?</vt:lpstr>
      <vt:lpstr>  But many examples of advice ignored or misused</vt:lpstr>
      <vt:lpstr>Test, Trace &amp; Isolate</vt:lpstr>
      <vt:lpstr>Problems: getting tested, giving contacts, self-isolating</vt:lpstr>
      <vt:lpstr>Why? How to tackle the low level of self-isolation?</vt:lpstr>
      <vt:lpstr>PowerPoint Presentation</vt:lpstr>
      <vt:lpstr>Effective policy requires understanding the problem</vt:lpstr>
      <vt:lpstr>Behaviour Change Wheel: a framework for designing interventions</vt:lpstr>
      <vt:lpstr>COM-B and the Behaviour Change Wheel</vt:lpstr>
      <vt:lpstr>Back to the problem: minority self-isolating</vt:lpstr>
      <vt:lpstr>Motivation or opportunity?: socio-economic differences</vt:lpstr>
      <vt:lpstr>Problem is mainly lack of opportunity </vt:lpstr>
      <vt:lpstr>SAGE (SPI-B) provides advice to UK Government</vt:lpstr>
      <vt:lpstr>UK Government responded as if problem of motivation</vt:lpstr>
      <vt:lpstr>PowerPoint Presentation</vt:lpstr>
      <vt:lpstr>Example of behavioural science advice ignored</vt:lpstr>
      <vt:lpstr>Example: ‘Behavioural fatigue’ … 9 March 2020</vt:lpstr>
      <vt:lpstr>Open letter signed by c600 behavioural scientists, March 2020 </vt:lpstr>
      <vt:lpstr>Behavioural ‘narrative’ ≠ Behavioural science</vt:lpstr>
      <vt:lpstr>The science of behaviour matters …</vt:lpstr>
      <vt:lpstr>PowerPoint Presentation</vt:lpstr>
      <vt:lpstr>The term gets global traction e.g.</vt:lpstr>
      <vt:lpstr>Main messages</vt:lpstr>
      <vt:lpstr>Sustaining changed behaviours long-term</vt:lpstr>
      <vt:lpstr>The future: SPI-B advice</vt:lpstr>
      <vt:lpstr>Multi-layered approach to stopping transmission</vt:lpstr>
      <vt:lpstr>PowerPoint Presentation</vt:lpstr>
      <vt:lpstr>An effective pandemic management strategy requires …</vt:lpstr>
      <vt:lpstr>Main messages</vt:lpstr>
      <vt:lpstr>What is the responsibility of scientists?</vt:lpstr>
      <vt:lpstr>Some questions about the science-policy interface</vt:lpstr>
      <vt:lpstr>What should the science/policy relationship be?</vt:lpstr>
      <vt:lpstr>Two views from ex- Govt Chief Scientific Advisors</vt:lpstr>
      <vt:lpstr>The Science-Policy interface</vt:lpstr>
      <vt:lpstr>On the role of advisors …</vt:lpstr>
      <vt:lpstr>Conclusions about scientists’ advisory role</vt:lpstr>
      <vt:lpstr>PowerPoint Presentation</vt:lpstr>
      <vt:lpstr>Acknowledgements</vt:lpstr>
      <vt:lpstr>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Behaviour Change Project</dc:title>
  <dc:creator>uclephitdept@outlook.com</dc:creator>
  <cp:lastModifiedBy>Regula Dent</cp:lastModifiedBy>
  <cp:revision>781</cp:revision>
  <dcterms:created xsi:type="dcterms:W3CDTF">2016-03-20T18:21:29Z</dcterms:created>
  <dcterms:modified xsi:type="dcterms:W3CDTF">2022-06-08T09:52:20Z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0x010100C1DDBB5602FE2D449BB28EB76F47C342</vt:lpwstr>
  </property>
</Properties>
</file>